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Montserrat"/>
      <p:regular r:id="rId27"/>
      <p:bold r:id="rId28"/>
      <p:italic r:id="rId29"/>
      <p:boldItalic r:id="rId30"/>
    </p:embeddedFont>
    <p:embeddedFont>
      <p:font typeface="Lato"/>
      <p:regular r:id="rId31"/>
      <p:bold r:id="rId32"/>
      <p:italic r:id="rId33"/>
      <p:boldItalic r:id="rId34"/>
    </p:embeddedFont>
    <p:embeddedFont>
      <p:font typeface="Montserrat Medium"/>
      <p:regular r:id="rId35"/>
      <p:bold r:id="rId36"/>
      <p:italic r:id="rId37"/>
      <p:boldItalic r:id="rId38"/>
    </p:embeddedFont>
    <p:embeddedFont>
      <p:font typeface="Montserrat ExtraBold"/>
      <p:bold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ExtraBold-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MontserratMedium-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37" Type="http://schemas.openxmlformats.org/officeDocument/2006/relationships/font" Target="fonts/MontserratMedium-italic.fntdata"/><Relationship Id="rId14" Type="http://schemas.openxmlformats.org/officeDocument/2006/relationships/slide" Target="slides/slide9.xml"/><Relationship Id="rId36" Type="http://schemas.openxmlformats.org/officeDocument/2006/relationships/font" Target="fonts/MontserratMedium-bold.fntdata"/><Relationship Id="rId17" Type="http://schemas.openxmlformats.org/officeDocument/2006/relationships/slide" Target="slides/slide12.xml"/><Relationship Id="rId39" Type="http://schemas.openxmlformats.org/officeDocument/2006/relationships/font" Target="fonts/MontserratExtraBold-bold.fntdata"/><Relationship Id="rId16" Type="http://schemas.openxmlformats.org/officeDocument/2006/relationships/slide" Target="slides/slide11.xml"/><Relationship Id="rId38" Type="http://schemas.openxmlformats.org/officeDocument/2006/relationships/font" Target="fonts/MontserratMedium-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s-419">
                <a:solidFill>
                  <a:srgbClr val="E122BB"/>
                </a:solidFill>
                <a:latin typeface="Montserrat ExtraBold"/>
                <a:ea typeface="Montserrat ExtraBold"/>
                <a:cs typeface="Montserrat ExtraBold"/>
                <a:sym typeface="Montserrat ExtraBold"/>
              </a:rPr>
              <a:t>Introducción al Lenguaje Java</a:t>
            </a:r>
            <a:endParaRPr>
              <a:solidFill>
                <a:srgbClr val="E122BB"/>
              </a:solidFill>
              <a:latin typeface="Montserrat ExtraBold"/>
              <a:ea typeface="Montserrat ExtraBold"/>
              <a:cs typeface="Montserrat ExtraBold"/>
              <a:sym typeface="Montserrat ExtraBold"/>
            </a:endParaRPr>
          </a:p>
        </p:txBody>
      </p:sp>
      <p:sp>
        <p:nvSpPr>
          <p:cNvPr id="55" name="Google Shape;55;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s-419">
                <a:solidFill>
                  <a:schemeClr val="lt1"/>
                </a:solidFill>
                <a:latin typeface="Montserrat Medium"/>
                <a:ea typeface="Montserrat Medium"/>
                <a:cs typeface="Montserrat Medium"/>
                <a:sym typeface="Montserrat Medium"/>
              </a:rPr>
              <a:t>Introducción al Lenguaje Java</a:t>
            </a:r>
            <a:endParaRPr>
              <a:solidFill>
                <a:schemeClr val="lt1"/>
              </a:solidFill>
              <a:latin typeface="Montserrat Medium"/>
              <a:ea typeface="Montserrat Medium"/>
              <a:cs typeface="Montserrat Medium"/>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2"/>
          <p:cNvSpPr txBox="1"/>
          <p:nvPr>
            <p:ph type="title"/>
          </p:nvPr>
        </p:nvSpPr>
        <p:spPr>
          <a:xfrm>
            <a:off x="191850" y="155725"/>
            <a:ext cx="8778000" cy="63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b="1" lang="es-419" sz="2920">
                <a:solidFill>
                  <a:srgbClr val="E122BB"/>
                </a:solidFill>
                <a:latin typeface="Montserrat"/>
                <a:ea typeface="Montserrat"/>
                <a:cs typeface="Montserrat"/>
                <a:sym typeface="Montserrat"/>
              </a:rPr>
              <a:t>Orientado a objetos</a:t>
            </a:r>
            <a:endParaRPr b="1" sz="2920">
              <a:solidFill>
                <a:srgbClr val="E122BB"/>
              </a:solidFill>
              <a:latin typeface="Montserrat"/>
              <a:ea typeface="Montserrat"/>
              <a:cs typeface="Montserrat"/>
              <a:sym typeface="Montserrat"/>
            </a:endParaRPr>
          </a:p>
        </p:txBody>
      </p:sp>
      <p:sp>
        <p:nvSpPr>
          <p:cNvPr id="124" name="Google Shape;124;p22"/>
          <p:cNvSpPr txBox="1"/>
          <p:nvPr/>
        </p:nvSpPr>
        <p:spPr>
          <a:xfrm>
            <a:off x="300225" y="1125375"/>
            <a:ext cx="3284400" cy="358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419" sz="1800" u="none" cap="none" strike="noStrike">
                <a:solidFill>
                  <a:srgbClr val="434343"/>
                </a:solidFill>
                <a:latin typeface="Arial"/>
                <a:ea typeface="Arial"/>
                <a:cs typeface="Arial"/>
                <a:sym typeface="Arial"/>
              </a:rPr>
              <a:t> El diseño orientado a objetos es una técnica de programación que se centra en los datos (esto es, los objetos) y en las interfaces de esos objetos.  </a:t>
            </a:r>
            <a:endParaRPr b="0" i="0" sz="18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419" sz="1800" u="none" cap="none" strike="noStrike">
                <a:solidFill>
                  <a:srgbClr val="434343"/>
                </a:solidFill>
                <a:latin typeface="Arial"/>
                <a:ea typeface="Arial"/>
                <a:cs typeface="Arial"/>
                <a:sym typeface="Arial"/>
              </a:rPr>
              <a:t>Hoy en día no se concibe un lenguaje de programación moderno que no esté orientado a objetos. </a:t>
            </a:r>
            <a:endParaRPr b="0" i="0" sz="18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419" sz="1800" u="none" cap="none" strike="noStrike">
                <a:solidFill>
                  <a:srgbClr val="434343"/>
                </a:solidFill>
                <a:latin typeface="Arial"/>
                <a:ea typeface="Arial"/>
                <a:cs typeface="Arial"/>
                <a:sym typeface="Arial"/>
              </a:rPr>
              <a:t> </a:t>
            </a:r>
            <a:endParaRPr b="0" i="0" sz="18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34343"/>
              </a:solidFill>
              <a:latin typeface="Arial"/>
              <a:ea typeface="Arial"/>
              <a:cs typeface="Arial"/>
              <a:sym typeface="Arial"/>
            </a:endParaRPr>
          </a:p>
        </p:txBody>
      </p:sp>
      <p:pic>
        <p:nvPicPr>
          <p:cNvPr id="125" name="Google Shape;125;p22"/>
          <p:cNvPicPr preferRelativeResize="0"/>
          <p:nvPr/>
        </p:nvPicPr>
        <p:blipFill rotWithShape="1">
          <a:blip r:embed="rId4">
            <a:alphaModFix/>
          </a:blip>
          <a:srcRect b="0" l="0" r="0" t="0"/>
          <a:stretch/>
        </p:blipFill>
        <p:spPr>
          <a:xfrm>
            <a:off x="3945150" y="1727450"/>
            <a:ext cx="4840925" cy="27230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23"/>
          <p:cNvSpPr txBox="1"/>
          <p:nvPr>
            <p:ph type="title"/>
          </p:nvPr>
        </p:nvSpPr>
        <p:spPr>
          <a:xfrm>
            <a:off x="191850" y="155725"/>
            <a:ext cx="8778000" cy="63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b="1" lang="es-419" sz="2920">
                <a:solidFill>
                  <a:srgbClr val="E122BB"/>
                </a:solidFill>
                <a:latin typeface="Montserrat"/>
                <a:ea typeface="Montserrat"/>
                <a:cs typeface="Montserrat"/>
                <a:sym typeface="Montserrat"/>
              </a:rPr>
              <a:t>Distribuido</a:t>
            </a:r>
            <a:endParaRPr b="1" sz="2920">
              <a:solidFill>
                <a:srgbClr val="E122BB"/>
              </a:solidFill>
              <a:latin typeface="Montserrat"/>
              <a:ea typeface="Montserrat"/>
              <a:cs typeface="Montserrat"/>
              <a:sym typeface="Montserrat"/>
            </a:endParaRPr>
          </a:p>
        </p:txBody>
      </p:sp>
      <p:sp>
        <p:nvSpPr>
          <p:cNvPr id="131" name="Google Shape;131;p23"/>
          <p:cNvSpPr txBox="1"/>
          <p:nvPr/>
        </p:nvSpPr>
        <p:spPr>
          <a:xfrm>
            <a:off x="300225" y="1125375"/>
            <a:ext cx="4143000" cy="376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419" sz="1900" u="none" cap="none" strike="noStrike">
                <a:solidFill>
                  <a:srgbClr val="434343"/>
                </a:solidFill>
                <a:latin typeface="Arial"/>
                <a:ea typeface="Arial"/>
                <a:cs typeface="Arial"/>
                <a:sym typeface="Arial"/>
              </a:rPr>
              <a:t>Java posee una extensa biblioteca de rutinas para tratar protocolos de TCP/IP como HTTP y FTP. Las aplicaciones de Java pueden abrir objetos y acceder a objetos remotos con tanta facilidad como acceder a un sistema local de ficheros.  </a:t>
            </a:r>
            <a:endParaRPr b="0" i="0" sz="19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419" sz="1900" u="none" cap="none" strike="noStrike">
                <a:solidFill>
                  <a:srgbClr val="434343"/>
                </a:solidFill>
                <a:latin typeface="Arial"/>
                <a:ea typeface="Arial"/>
                <a:cs typeface="Arial"/>
                <a:sym typeface="Arial"/>
              </a:rPr>
              <a:t>En la actualidad la arquitectura J2EE admite aplicaciones distribuidas a gran escala.</a:t>
            </a:r>
            <a:endParaRPr b="0" i="0" sz="19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9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434343"/>
              </a:solidFill>
              <a:latin typeface="Arial"/>
              <a:ea typeface="Arial"/>
              <a:cs typeface="Arial"/>
              <a:sym typeface="Arial"/>
            </a:endParaRPr>
          </a:p>
        </p:txBody>
      </p:sp>
      <p:pic>
        <p:nvPicPr>
          <p:cNvPr id="132" name="Google Shape;132;p23"/>
          <p:cNvPicPr preferRelativeResize="0"/>
          <p:nvPr/>
        </p:nvPicPr>
        <p:blipFill rotWithShape="1">
          <a:blip r:embed="rId4">
            <a:alphaModFix/>
          </a:blip>
          <a:srcRect b="0" l="0" r="0" t="0"/>
          <a:stretch/>
        </p:blipFill>
        <p:spPr>
          <a:xfrm>
            <a:off x="5429850" y="1904913"/>
            <a:ext cx="3192600" cy="21255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4"/>
          <p:cNvSpPr txBox="1"/>
          <p:nvPr>
            <p:ph type="title"/>
          </p:nvPr>
        </p:nvSpPr>
        <p:spPr>
          <a:xfrm>
            <a:off x="191850" y="155725"/>
            <a:ext cx="8778000" cy="63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b="1" lang="es-419" sz="2920">
                <a:solidFill>
                  <a:srgbClr val="E122BB"/>
                </a:solidFill>
                <a:latin typeface="Montserrat"/>
                <a:ea typeface="Montserrat"/>
                <a:cs typeface="Montserrat"/>
                <a:sym typeface="Montserrat"/>
              </a:rPr>
              <a:t>Robusto</a:t>
            </a:r>
            <a:endParaRPr b="1" sz="2920">
              <a:solidFill>
                <a:srgbClr val="E122BB"/>
              </a:solidFill>
              <a:latin typeface="Montserrat"/>
              <a:ea typeface="Montserrat"/>
              <a:cs typeface="Montserrat"/>
              <a:sym typeface="Montserrat"/>
            </a:endParaRPr>
          </a:p>
        </p:txBody>
      </p:sp>
      <p:sp>
        <p:nvSpPr>
          <p:cNvPr id="138" name="Google Shape;138;p24"/>
          <p:cNvSpPr txBox="1"/>
          <p:nvPr/>
        </p:nvSpPr>
        <p:spPr>
          <a:xfrm>
            <a:off x="300225" y="1125375"/>
            <a:ext cx="5526900" cy="376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419" sz="1900" u="none" cap="none" strike="noStrike">
                <a:solidFill>
                  <a:srgbClr val="434343"/>
                </a:solidFill>
                <a:latin typeface="Arial"/>
                <a:ea typeface="Arial"/>
                <a:cs typeface="Arial"/>
                <a:sym typeface="Arial"/>
              </a:rPr>
              <a:t> Java está diseñado para escribir programas que deben resultar fiables en múltiples sentidos. Java hace hincapié en la comprobación temprana de posibles errores, efectúa después una comprobación dinámica (en el momento de la ejecución) y elimina las situaciones proclives a error.  </a:t>
            </a:r>
            <a:endParaRPr b="0" i="0" sz="19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s-419" sz="1900" u="none" cap="none" strike="noStrike">
                <a:solidFill>
                  <a:srgbClr val="434343"/>
                </a:solidFill>
                <a:latin typeface="Arial"/>
                <a:ea typeface="Arial"/>
                <a:cs typeface="Arial"/>
                <a:sym typeface="Arial"/>
              </a:rPr>
              <a:t>El compilador de Java detecta muchos errores que en otros lenguajes de programación sólo sería posible detectarlos en tiempo de ejecución.</a:t>
            </a:r>
            <a:endParaRPr b="0" i="0" sz="1900" u="none" cap="none" strike="noStrike">
              <a:solidFill>
                <a:srgbClr val="434343"/>
              </a:solidFill>
              <a:latin typeface="Arial"/>
              <a:ea typeface="Arial"/>
              <a:cs typeface="Arial"/>
              <a:sym typeface="Arial"/>
            </a:endParaRPr>
          </a:p>
        </p:txBody>
      </p:sp>
      <p:pic>
        <p:nvPicPr>
          <p:cNvPr id="139" name="Google Shape;139;p24"/>
          <p:cNvPicPr preferRelativeResize="0"/>
          <p:nvPr/>
        </p:nvPicPr>
        <p:blipFill rotWithShape="1">
          <a:blip r:embed="rId4">
            <a:alphaModFix/>
          </a:blip>
          <a:srcRect b="0" l="0" r="0" t="0"/>
          <a:stretch/>
        </p:blipFill>
        <p:spPr>
          <a:xfrm>
            <a:off x="6518700" y="1067000"/>
            <a:ext cx="2166602" cy="376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25"/>
          <p:cNvSpPr txBox="1"/>
          <p:nvPr>
            <p:ph type="title"/>
          </p:nvPr>
        </p:nvSpPr>
        <p:spPr>
          <a:xfrm>
            <a:off x="191850" y="155725"/>
            <a:ext cx="8778000" cy="63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b="1" lang="es-419" sz="2920">
                <a:solidFill>
                  <a:srgbClr val="E122BB"/>
                </a:solidFill>
                <a:latin typeface="Montserrat"/>
                <a:ea typeface="Montserrat"/>
                <a:cs typeface="Montserrat"/>
                <a:sym typeface="Montserrat"/>
              </a:rPr>
              <a:t>Seguro</a:t>
            </a:r>
            <a:endParaRPr b="1" sz="2920">
              <a:solidFill>
                <a:srgbClr val="E122BB"/>
              </a:solidFill>
              <a:latin typeface="Montserrat"/>
              <a:ea typeface="Montserrat"/>
              <a:cs typeface="Montserrat"/>
              <a:sym typeface="Montserrat"/>
            </a:endParaRPr>
          </a:p>
        </p:txBody>
      </p:sp>
      <p:sp>
        <p:nvSpPr>
          <p:cNvPr id="145" name="Google Shape;145;p25"/>
          <p:cNvSpPr txBox="1"/>
          <p:nvPr/>
        </p:nvSpPr>
        <p:spPr>
          <a:xfrm>
            <a:off x="300225" y="1016025"/>
            <a:ext cx="5226900" cy="387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s-419" sz="1900" u="none" cap="none" strike="noStrike">
                <a:solidFill>
                  <a:srgbClr val="434343"/>
                </a:solidFill>
                <a:latin typeface="Arial"/>
                <a:ea typeface="Arial"/>
                <a:cs typeface="Arial"/>
                <a:sym typeface="Arial"/>
              </a:rPr>
              <a:t> Java está diseñado para utilizarse en entornos distribuidos o en entornos de red. Con este fin, se ha hecho mucho hincapié en la seguridad. Java permite construir sistemas libres de virus y manipulaciones.  </a:t>
            </a:r>
            <a:endParaRPr b="0" i="0" sz="19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s-419" sz="1900" u="none" cap="none" strike="noStrike">
                <a:solidFill>
                  <a:srgbClr val="434343"/>
                </a:solidFill>
                <a:latin typeface="Arial"/>
                <a:ea typeface="Arial"/>
                <a:cs typeface="Arial"/>
                <a:sym typeface="Arial"/>
              </a:rPr>
              <a:t>Java se ha diseñado para evitar ciertos ataques como por ejemplo:  </a:t>
            </a:r>
            <a:endParaRPr b="0" i="0" sz="19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s-419" sz="1900" u="none" cap="none" strike="noStrike">
                <a:solidFill>
                  <a:srgbClr val="434343"/>
                </a:solidFill>
                <a:latin typeface="Arial"/>
                <a:ea typeface="Arial"/>
                <a:cs typeface="Arial"/>
                <a:sym typeface="Arial"/>
              </a:rPr>
              <a:t>• Desbordar la pila de ejecución, ataque común de gusanos y virus.  </a:t>
            </a:r>
            <a:endParaRPr b="0" i="0" sz="19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s-419" sz="1900" u="none" cap="none" strike="noStrike">
                <a:solidFill>
                  <a:srgbClr val="434343"/>
                </a:solidFill>
                <a:latin typeface="Arial"/>
                <a:ea typeface="Arial"/>
                <a:cs typeface="Arial"/>
                <a:sym typeface="Arial"/>
              </a:rPr>
              <a:t>• Corromper la memoria fuera de su propio proceso.  </a:t>
            </a:r>
            <a:endParaRPr b="0" i="0" sz="19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s-419" sz="1900" u="none" cap="none" strike="noStrike">
                <a:solidFill>
                  <a:srgbClr val="434343"/>
                </a:solidFill>
                <a:latin typeface="Arial"/>
                <a:ea typeface="Arial"/>
                <a:cs typeface="Arial"/>
                <a:sym typeface="Arial"/>
              </a:rPr>
              <a:t>• Leer o escribir ficheros sin permiso. </a:t>
            </a:r>
            <a:endParaRPr b="0" i="0" sz="19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434343"/>
              </a:solidFill>
              <a:latin typeface="Arial"/>
              <a:ea typeface="Arial"/>
              <a:cs typeface="Arial"/>
              <a:sym typeface="Arial"/>
            </a:endParaRPr>
          </a:p>
        </p:txBody>
      </p:sp>
      <p:pic>
        <p:nvPicPr>
          <p:cNvPr id="146" name="Google Shape;146;p25"/>
          <p:cNvPicPr preferRelativeResize="0"/>
          <p:nvPr/>
        </p:nvPicPr>
        <p:blipFill rotWithShape="1">
          <a:blip r:embed="rId4">
            <a:alphaModFix/>
          </a:blip>
          <a:srcRect b="0" l="0" r="0" t="0"/>
          <a:stretch/>
        </p:blipFill>
        <p:spPr>
          <a:xfrm>
            <a:off x="5759750" y="1016025"/>
            <a:ext cx="3039902" cy="1709950"/>
          </a:xfrm>
          <a:prstGeom prst="rect">
            <a:avLst/>
          </a:prstGeom>
          <a:noFill/>
          <a:ln>
            <a:noFill/>
          </a:ln>
        </p:spPr>
      </p:pic>
      <p:sp>
        <p:nvSpPr>
          <p:cNvPr id="147" name="Google Shape;147;p25"/>
          <p:cNvSpPr txBox="1"/>
          <p:nvPr/>
        </p:nvSpPr>
        <p:spPr>
          <a:xfrm>
            <a:off x="5793725" y="2851000"/>
            <a:ext cx="3039900" cy="195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s-419" sz="1700" u="none" cap="none" strike="noStrike">
                <a:solidFill>
                  <a:srgbClr val="434343"/>
                </a:solidFill>
                <a:latin typeface="Arial"/>
                <a:ea typeface="Arial"/>
                <a:cs typeface="Arial"/>
                <a:sym typeface="Arial"/>
              </a:rPr>
              <a:t>Con el tiempo se han ido añadiendo nuevas características de seguridad como por ejemplo las clases con firma digital. Esto permite saber quién ha escrito las clases.  </a:t>
            </a:r>
            <a:endParaRPr b="0" i="0" sz="1600" u="none" cap="none" strike="noStrike">
              <a:solidFill>
                <a:schemeClr val="dk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6"/>
          <p:cNvSpPr txBox="1"/>
          <p:nvPr>
            <p:ph type="title"/>
          </p:nvPr>
        </p:nvSpPr>
        <p:spPr>
          <a:xfrm>
            <a:off x="191850" y="155725"/>
            <a:ext cx="8778000" cy="63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b="1" lang="es-419" sz="2920">
                <a:solidFill>
                  <a:srgbClr val="E122BB"/>
                </a:solidFill>
                <a:latin typeface="Montserrat"/>
                <a:ea typeface="Montserrat"/>
                <a:cs typeface="Montserrat"/>
                <a:sym typeface="Montserrat"/>
              </a:rPr>
              <a:t>Neutro respecto a la arquitectura</a:t>
            </a:r>
            <a:endParaRPr b="1" sz="2920">
              <a:solidFill>
                <a:srgbClr val="E122BB"/>
              </a:solidFill>
              <a:latin typeface="Montserrat"/>
              <a:ea typeface="Montserrat"/>
              <a:cs typeface="Montserrat"/>
              <a:sym typeface="Montserrat"/>
            </a:endParaRPr>
          </a:p>
        </p:txBody>
      </p:sp>
      <p:sp>
        <p:nvSpPr>
          <p:cNvPr id="153" name="Google Shape;153;p26"/>
          <p:cNvSpPr txBox="1"/>
          <p:nvPr/>
        </p:nvSpPr>
        <p:spPr>
          <a:xfrm>
            <a:off x="283550" y="977400"/>
            <a:ext cx="5143500" cy="387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s-419" sz="1700" u="none" cap="none" strike="noStrike">
                <a:solidFill>
                  <a:srgbClr val="434343"/>
                </a:solidFill>
                <a:latin typeface="Arial"/>
                <a:ea typeface="Arial"/>
                <a:cs typeface="Arial"/>
                <a:sym typeface="Arial"/>
              </a:rPr>
              <a:t>Al compilar un programa Java, se genera automáticamente un fichero de bytecodes independiente de la arquitectura de la máquina. El fichero de bytecodes será interpretado por la máquina virtual de Java (JRE).  </a:t>
            </a:r>
            <a:endParaRPr b="0" i="0" sz="17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s-419" sz="1700" u="none" cap="none" strike="noStrike">
                <a:solidFill>
                  <a:srgbClr val="434343"/>
                </a:solidFill>
                <a:latin typeface="Arial"/>
                <a:ea typeface="Arial"/>
                <a:cs typeface="Arial"/>
                <a:sym typeface="Arial"/>
              </a:rPr>
              <a:t>Lo único que habrá que tener instalado en la máquina donde se desea ejecutar el programa Java es la máquina virtual de Java.  </a:t>
            </a:r>
            <a:endParaRPr b="0" i="0" sz="17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es-419" sz="1700" u="none" cap="none" strike="noStrike">
                <a:solidFill>
                  <a:srgbClr val="434343"/>
                </a:solidFill>
                <a:latin typeface="Arial"/>
                <a:ea typeface="Arial"/>
                <a:cs typeface="Arial"/>
                <a:sym typeface="Arial"/>
              </a:rPr>
              <a:t>Un programa escrito en Java funcionará igual en una máquina con Windows, Linux, Unix, Solaris etc. También será independiente del hardware (procesador, placa, memoria etc.)</a:t>
            </a:r>
            <a:endParaRPr b="0" i="0" sz="1700" u="none" cap="none" strike="noStrike">
              <a:solidFill>
                <a:srgbClr val="434343"/>
              </a:solidFill>
              <a:latin typeface="Arial"/>
              <a:ea typeface="Arial"/>
              <a:cs typeface="Arial"/>
              <a:sym typeface="Arial"/>
            </a:endParaRPr>
          </a:p>
        </p:txBody>
      </p:sp>
      <p:grpSp>
        <p:nvGrpSpPr>
          <p:cNvPr id="154" name="Google Shape;154;p26"/>
          <p:cNvGrpSpPr/>
          <p:nvPr/>
        </p:nvGrpSpPr>
        <p:grpSpPr>
          <a:xfrm>
            <a:off x="5510356" y="977432"/>
            <a:ext cx="3343855" cy="1899016"/>
            <a:chOff x="2879150" y="1706400"/>
            <a:chExt cx="6065400" cy="3315900"/>
          </a:xfrm>
        </p:grpSpPr>
        <p:sp>
          <p:nvSpPr>
            <p:cNvPr id="155" name="Google Shape;155;p26"/>
            <p:cNvSpPr/>
            <p:nvPr/>
          </p:nvSpPr>
          <p:spPr>
            <a:xfrm>
              <a:off x="2879150" y="1706400"/>
              <a:ext cx="6065400" cy="3315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6" name="Google Shape;156;p26"/>
            <p:cNvPicPr preferRelativeResize="0"/>
            <p:nvPr/>
          </p:nvPicPr>
          <p:blipFill rotWithShape="1">
            <a:blip r:embed="rId4">
              <a:alphaModFix/>
            </a:blip>
            <a:srcRect b="0" l="0" r="0" t="0"/>
            <a:stretch/>
          </p:blipFill>
          <p:spPr>
            <a:xfrm>
              <a:off x="2891375" y="2606779"/>
              <a:ext cx="5905700" cy="2399221"/>
            </a:xfrm>
            <a:prstGeom prst="rect">
              <a:avLst/>
            </a:prstGeom>
            <a:noFill/>
            <a:ln>
              <a:noFill/>
            </a:ln>
          </p:spPr>
        </p:pic>
        <p:pic>
          <p:nvPicPr>
            <p:cNvPr id="157" name="Google Shape;157;p26"/>
            <p:cNvPicPr preferRelativeResize="0"/>
            <p:nvPr/>
          </p:nvPicPr>
          <p:blipFill rotWithShape="1">
            <a:blip r:embed="rId5">
              <a:alphaModFix/>
            </a:blip>
            <a:srcRect b="0" l="0" r="0" t="0"/>
            <a:stretch/>
          </p:blipFill>
          <p:spPr>
            <a:xfrm>
              <a:off x="5266535" y="1751775"/>
              <a:ext cx="1286143" cy="882398"/>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27"/>
          <p:cNvSpPr txBox="1"/>
          <p:nvPr>
            <p:ph type="title"/>
          </p:nvPr>
        </p:nvSpPr>
        <p:spPr>
          <a:xfrm>
            <a:off x="191850" y="155725"/>
            <a:ext cx="8778000" cy="63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b="1" lang="es-419" sz="2920">
                <a:solidFill>
                  <a:srgbClr val="E122BB"/>
                </a:solidFill>
                <a:latin typeface="Montserrat"/>
                <a:ea typeface="Montserrat"/>
                <a:cs typeface="Montserrat"/>
                <a:sym typeface="Montserrat"/>
              </a:rPr>
              <a:t>Adaptable</a:t>
            </a:r>
            <a:endParaRPr b="1" sz="2920">
              <a:solidFill>
                <a:srgbClr val="E122BB"/>
              </a:solidFill>
              <a:latin typeface="Montserrat"/>
              <a:ea typeface="Montserrat"/>
              <a:cs typeface="Montserrat"/>
              <a:sym typeface="Montserrat"/>
            </a:endParaRPr>
          </a:p>
        </p:txBody>
      </p:sp>
      <p:sp>
        <p:nvSpPr>
          <p:cNvPr id="163" name="Google Shape;163;p27"/>
          <p:cNvSpPr txBox="1"/>
          <p:nvPr/>
        </p:nvSpPr>
        <p:spPr>
          <a:xfrm>
            <a:off x="283550" y="977400"/>
            <a:ext cx="8436300" cy="387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s-419" sz="1800" u="none" cap="none" strike="noStrike">
                <a:solidFill>
                  <a:schemeClr val="dk1"/>
                </a:solidFill>
                <a:latin typeface="Lato"/>
                <a:ea typeface="Lato"/>
                <a:cs typeface="Lato"/>
                <a:sym typeface="Lato"/>
              </a:rPr>
              <a:t>Los tamaños de los datos primitivos están especificados, así como el comportamiento de la aritmética que se les aplica  </a:t>
            </a:r>
            <a:endParaRPr b="0" i="0" sz="1800" u="none" cap="none" strike="noStrike">
              <a:solidFill>
                <a:schemeClr val="dk1"/>
              </a:solidFill>
              <a:latin typeface="Lato"/>
              <a:ea typeface="Lato"/>
              <a:cs typeface="Lato"/>
              <a:sym typeface="Lato"/>
            </a:endParaRPr>
          </a:p>
          <a:p>
            <a:pPr indent="0" lvl="0" marL="0" marR="0" rtl="0" algn="l">
              <a:lnSpc>
                <a:spcPct val="115000"/>
              </a:lnSpc>
              <a:spcBef>
                <a:spcPts val="1600"/>
              </a:spcBef>
              <a:spcAft>
                <a:spcPts val="0"/>
              </a:spcAft>
              <a:buClr>
                <a:srgbClr val="000000"/>
              </a:buClr>
              <a:buSzPts val="1800"/>
              <a:buFont typeface="Arial"/>
              <a:buNone/>
            </a:pPr>
            <a:r>
              <a:rPr b="0" i="0" lang="es-419" sz="1800" u="none" cap="none" strike="noStrike">
                <a:solidFill>
                  <a:schemeClr val="dk1"/>
                </a:solidFill>
                <a:latin typeface="Lato"/>
                <a:ea typeface="Lato"/>
                <a:cs typeface="Lato"/>
                <a:sym typeface="Lato"/>
              </a:rPr>
              <a:t>Ejemplo: en Java un int siempre es un entero de 32 bits. En C o C++ puede ser de 16 bits o de 32 bits.  </a:t>
            </a:r>
            <a:endParaRPr b="0" i="0" sz="1800" u="none" cap="none" strike="noStrike">
              <a:solidFill>
                <a:schemeClr val="dk1"/>
              </a:solidFill>
              <a:latin typeface="Lato"/>
              <a:ea typeface="Lato"/>
              <a:cs typeface="Lato"/>
              <a:sym typeface="Lato"/>
            </a:endParaRPr>
          </a:p>
          <a:p>
            <a:pPr indent="0" lvl="0" marL="0" marR="0" rtl="0" algn="l">
              <a:lnSpc>
                <a:spcPct val="115000"/>
              </a:lnSpc>
              <a:spcBef>
                <a:spcPts val="1600"/>
              </a:spcBef>
              <a:spcAft>
                <a:spcPts val="0"/>
              </a:spcAft>
              <a:buClr>
                <a:srgbClr val="000000"/>
              </a:buClr>
              <a:buSzPts val="1800"/>
              <a:buFont typeface="Arial"/>
              <a:buNone/>
            </a:pPr>
            <a:r>
              <a:rPr b="0" i="0" lang="es-419" sz="1800" u="none" cap="none" strike="noStrike">
                <a:solidFill>
                  <a:schemeClr val="dk1"/>
                </a:solidFill>
                <a:latin typeface="Lato"/>
                <a:ea typeface="Lato"/>
                <a:cs typeface="Lato"/>
                <a:sym typeface="Lato"/>
              </a:rPr>
              <a:t>Al tener un tamaño prefijado para los tipos de datos se elimina uno de los principales quebraderos de cabeza a la hora de crear adaptaciones. </a:t>
            </a:r>
            <a:endParaRPr b="0" i="0" sz="1800" u="none" cap="none" strike="noStrike">
              <a:solidFill>
                <a:schemeClr val="dk1"/>
              </a:solidFill>
              <a:latin typeface="Lato"/>
              <a:ea typeface="Lato"/>
              <a:cs typeface="Lato"/>
              <a:sym typeface="Lato"/>
            </a:endParaRPr>
          </a:p>
          <a:p>
            <a:pPr indent="0" lvl="0" marL="0" marR="0" rtl="0" algn="l">
              <a:lnSpc>
                <a:spcPct val="115000"/>
              </a:lnSpc>
              <a:spcBef>
                <a:spcPts val="1600"/>
              </a:spcBef>
              <a:spcAft>
                <a:spcPts val="1600"/>
              </a:spcAft>
              <a:buClr>
                <a:srgbClr val="000000"/>
              </a:buClr>
              <a:buSzPts val="1800"/>
              <a:buFont typeface="Arial"/>
              <a:buNone/>
            </a:pPr>
            <a:r>
              <a:rPr b="0" i="0" lang="es-419" sz="1800" u="none" cap="none" strike="noStrike">
                <a:solidFill>
                  <a:schemeClr val="dk1"/>
                </a:solidFill>
                <a:latin typeface="Lato"/>
                <a:ea typeface="Lato"/>
                <a:cs typeface="Lato"/>
                <a:sym typeface="Lato"/>
              </a:rPr>
              <a:t>Crear un programa que tenga el mismo aspecto en Windows, Macintosh o variantes de Unix es un gran esfuerzo para el programador. Java proporciona una interfaz de usuario común a todas las plataformas.</a:t>
            </a:r>
            <a:endParaRPr b="0" i="0" sz="1700" u="none" cap="none" strike="noStrike">
              <a:solidFill>
                <a:srgbClr val="434343"/>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28"/>
          <p:cNvSpPr txBox="1"/>
          <p:nvPr>
            <p:ph type="title"/>
          </p:nvPr>
        </p:nvSpPr>
        <p:spPr>
          <a:xfrm>
            <a:off x="191850" y="155725"/>
            <a:ext cx="8778000" cy="63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b="1" lang="es-419" sz="2920">
                <a:solidFill>
                  <a:srgbClr val="E122BB"/>
                </a:solidFill>
                <a:latin typeface="Montserrat"/>
                <a:ea typeface="Montserrat"/>
                <a:cs typeface="Montserrat"/>
                <a:sym typeface="Montserrat"/>
              </a:rPr>
              <a:t>Interpretado</a:t>
            </a:r>
            <a:endParaRPr b="1" sz="2920">
              <a:solidFill>
                <a:srgbClr val="E122BB"/>
              </a:solidFill>
              <a:latin typeface="Montserrat"/>
              <a:ea typeface="Montserrat"/>
              <a:cs typeface="Montserrat"/>
              <a:sym typeface="Montserrat"/>
            </a:endParaRPr>
          </a:p>
        </p:txBody>
      </p:sp>
      <p:sp>
        <p:nvSpPr>
          <p:cNvPr id="169" name="Google Shape;169;p28"/>
          <p:cNvSpPr txBox="1"/>
          <p:nvPr/>
        </p:nvSpPr>
        <p:spPr>
          <a:xfrm>
            <a:off x="283550" y="977400"/>
            <a:ext cx="8436300" cy="387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800"/>
              <a:buFont typeface="Arial"/>
              <a:buNone/>
            </a:pPr>
            <a:r>
              <a:rPr b="0" i="0" lang="es-419" sz="1800" u="none" cap="none" strike="noStrike">
                <a:solidFill>
                  <a:schemeClr val="dk1"/>
                </a:solidFill>
                <a:latin typeface="Lato"/>
                <a:ea typeface="Lato"/>
                <a:cs typeface="Lato"/>
                <a:sym typeface="Lato"/>
              </a:rPr>
              <a:t>Al compilar un programa Java, el compilador genera un fichero de bytecodes que posteriormente será interpretado por la JRE (máquina virtual de Java).  </a:t>
            </a:r>
            <a:endParaRPr b="0" i="0" sz="1800" u="none" cap="none" strike="noStrike">
              <a:solidFill>
                <a:schemeClr val="dk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29"/>
          <p:cNvSpPr txBox="1"/>
          <p:nvPr>
            <p:ph type="title"/>
          </p:nvPr>
        </p:nvSpPr>
        <p:spPr>
          <a:xfrm>
            <a:off x="191850" y="155725"/>
            <a:ext cx="8778000" cy="63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s-419" sz="2920">
                <a:solidFill>
                  <a:srgbClr val="E122BB"/>
                </a:solidFill>
                <a:latin typeface="Montserrat"/>
                <a:ea typeface="Montserrat"/>
                <a:cs typeface="Montserrat"/>
                <a:sym typeface="Montserrat"/>
              </a:rPr>
              <a:t>Alto rendimiento</a:t>
            </a:r>
            <a:endParaRPr b="1" sz="2920">
              <a:solidFill>
                <a:srgbClr val="E122BB"/>
              </a:solidFill>
              <a:latin typeface="Montserrat"/>
              <a:ea typeface="Montserrat"/>
              <a:cs typeface="Montserrat"/>
              <a:sym typeface="Montserrat"/>
            </a:endParaRPr>
          </a:p>
          <a:p>
            <a:pPr indent="0" lvl="0" marL="0" rtl="0" algn="ctr">
              <a:lnSpc>
                <a:spcPct val="100000"/>
              </a:lnSpc>
              <a:spcBef>
                <a:spcPts val="0"/>
              </a:spcBef>
              <a:spcAft>
                <a:spcPts val="0"/>
              </a:spcAft>
              <a:buClr>
                <a:schemeClr val="dk1"/>
              </a:buClr>
              <a:buSzPts val="1100"/>
              <a:buFont typeface="Arial"/>
              <a:buNone/>
            </a:pPr>
            <a:r>
              <a:t/>
            </a:r>
            <a:endParaRPr b="1" sz="2920">
              <a:solidFill>
                <a:srgbClr val="E122BB"/>
              </a:solidFill>
              <a:latin typeface="Montserrat"/>
              <a:ea typeface="Montserrat"/>
              <a:cs typeface="Montserrat"/>
              <a:sym typeface="Montserrat"/>
            </a:endParaRPr>
          </a:p>
          <a:p>
            <a:pPr indent="0" lvl="0" marL="0" rtl="0" algn="ctr">
              <a:lnSpc>
                <a:spcPct val="100000"/>
              </a:lnSpc>
              <a:spcBef>
                <a:spcPts val="0"/>
              </a:spcBef>
              <a:spcAft>
                <a:spcPts val="0"/>
              </a:spcAft>
              <a:buSzPts val="1100"/>
              <a:buNone/>
            </a:pPr>
            <a:r>
              <a:t/>
            </a:r>
            <a:endParaRPr b="1" sz="2920">
              <a:solidFill>
                <a:srgbClr val="E122BB"/>
              </a:solidFill>
              <a:latin typeface="Montserrat"/>
              <a:ea typeface="Montserrat"/>
              <a:cs typeface="Montserrat"/>
              <a:sym typeface="Montserrat"/>
            </a:endParaRPr>
          </a:p>
        </p:txBody>
      </p:sp>
      <p:sp>
        <p:nvSpPr>
          <p:cNvPr id="175" name="Google Shape;175;p29"/>
          <p:cNvSpPr txBox="1"/>
          <p:nvPr/>
        </p:nvSpPr>
        <p:spPr>
          <a:xfrm>
            <a:off x="283550" y="977400"/>
            <a:ext cx="5251800" cy="387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00"/>
              <a:buFont typeface="Arial"/>
              <a:buNone/>
            </a:pPr>
            <a:r>
              <a:rPr b="0" i="0" lang="es-419" sz="1700" u="none" cap="none" strike="noStrike">
                <a:solidFill>
                  <a:schemeClr val="dk1"/>
                </a:solidFill>
                <a:latin typeface="Lato"/>
                <a:ea typeface="Lato"/>
                <a:cs typeface="Lato"/>
                <a:sym typeface="Lato"/>
              </a:rPr>
              <a:t>El rendimiento de los bytecodes suele ser aceptable en la mayoría de las ocasiones, pero para aquellas ocasiones en las que no resulte suficiente, existe la posibilidad de traducir sobre la marcha esos bytecodes a código máquina. Los resultados de esa traducción se guardan en memoria y cuando se vuelvan a necesitar se recurre a ellos. Esto acelera en muchas ocasiones el proceso de Interpretación de los bytecodes.  </a:t>
            </a:r>
            <a:endParaRPr b="0" i="0" sz="1700" u="none" cap="none" strike="noStrike">
              <a:solidFill>
                <a:schemeClr val="dk1"/>
              </a:solidFill>
              <a:latin typeface="Lato"/>
              <a:ea typeface="Lato"/>
              <a:cs typeface="Lato"/>
              <a:sym typeface="Lato"/>
            </a:endParaRPr>
          </a:p>
          <a:p>
            <a:pPr indent="0" lvl="0" marL="0" marR="0" rtl="0" algn="l">
              <a:lnSpc>
                <a:spcPct val="115000"/>
              </a:lnSpc>
              <a:spcBef>
                <a:spcPts val="1600"/>
              </a:spcBef>
              <a:spcAft>
                <a:spcPts val="1600"/>
              </a:spcAft>
              <a:buClr>
                <a:srgbClr val="000000"/>
              </a:buClr>
              <a:buSzPts val="1700"/>
              <a:buFont typeface="Arial"/>
              <a:buNone/>
            </a:pPr>
            <a:r>
              <a:rPr b="0" i="0" lang="es-419" sz="1700" u="none" cap="none" strike="noStrike">
                <a:solidFill>
                  <a:schemeClr val="dk1"/>
                </a:solidFill>
                <a:latin typeface="Lato"/>
                <a:ea typeface="Lato"/>
                <a:cs typeface="Lato"/>
                <a:sym typeface="Lato"/>
              </a:rPr>
              <a:t>A esta característica se la denomina JIT (Just in Time), que viene a querer decir traducción sobre la marcha.</a:t>
            </a:r>
            <a:endParaRPr b="0" i="0" sz="1700" u="none" cap="none" strike="noStrike">
              <a:solidFill>
                <a:schemeClr val="dk1"/>
              </a:solidFill>
              <a:latin typeface="Lato"/>
              <a:ea typeface="Lato"/>
              <a:cs typeface="Lato"/>
              <a:sym typeface="Lato"/>
            </a:endParaRPr>
          </a:p>
        </p:txBody>
      </p:sp>
      <p:pic>
        <p:nvPicPr>
          <p:cNvPr id="176" name="Google Shape;176;p29"/>
          <p:cNvPicPr preferRelativeResize="0"/>
          <p:nvPr/>
        </p:nvPicPr>
        <p:blipFill rotWithShape="1">
          <a:blip r:embed="rId4">
            <a:alphaModFix/>
          </a:blip>
          <a:srcRect b="0" l="0" r="0" t="0"/>
          <a:stretch/>
        </p:blipFill>
        <p:spPr>
          <a:xfrm>
            <a:off x="5646000" y="1022150"/>
            <a:ext cx="3192600" cy="224042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30"/>
          <p:cNvSpPr txBox="1"/>
          <p:nvPr>
            <p:ph type="title"/>
          </p:nvPr>
        </p:nvSpPr>
        <p:spPr>
          <a:xfrm>
            <a:off x="191850" y="155725"/>
            <a:ext cx="8778000" cy="63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b="1" lang="es-419" sz="2920">
                <a:solidFill>
                  <a:srgbClr val="E122BB"/>
                </a:solidFill>
                <a:latin typeface="Montserrat"/>
                <a:ea typeface="Montserrat"/>
                <a:cs typeface="Montserrat"/>
                <a:sym typeface="Montserrat"/>
              </a:rPr>
              <a:t>Multihilo</a:t>
            </a:r>
            <a:endParaRPr b="1" sz="2920">
              <a:solidFill>
                <a:srgbClr val="E122BB"/>
              </a:solidFill>
              <a:latin typeface="Montserrat"/>
              <a:ea typeface="Montserrat"/>
              <a:cs typeface="Montserrat"/>
              <a:sym typeface="Montserrat"/>
            </a:endParaRPr>
          </a:p>
          <a:p>
            <a:pPr indent="0" lvl="0" marL="0" rtl="0" algn="ctr">
              <a:lnSpc>
                <a:spcPct val="100000"/>
              </a:lnSpc>
              <a:spcBef>
                <a:spcPts val="0"/>
              </a:spcBef>
              <a:spcAft>
                <a:spcPts val="0"/>
              </a:spcAft>
              <a:buSzPts val="1100"/>
              <a:buNone/>
            </a:pPr>
            <a:r>
              <a:t/>
            </a:r>
            <a:endParaRPr b="1" sz="2920">
              <a:solidFill>
                <a:srgbClr val="E122BB"/>
              </a:solidFill>
              <a:latin typeface="Montserrat"/>
              <a:ea typeface="Montserrat"/>
              <a:cs typeface="Montserrat"/>
              <a:sym typeface="Montserrat"/>
            </a:endParaRPr>
          </a:p>
          <a:p>
            <a:pPr indent="0" lvl="0" marL="0" rtl="0" algn="ctr">
              <a:lnSpc>
                <a:spcPct val="100000"/>
              </a:lnSpc>
              <a:spcBef>
                <a:spcPts val="0"/>
              </a:spcBef>
              <a:spcAft>
                <a:spcPts val="0"/>
              </a:spcAft>
              <a:buSzPts val="1100"/>
              <a:buNone/>
            </a:pPr>
            <a:r>
              <a:t/>
            </a:r>
            <a:endParaRPr b="1" sz="2920">
              <a:solidFill>
                <a:srgbClr val="E122BB"/>
              </a:solidFill>
              <a:latin typeface="Montserrat"/>
              <a:ea typeface="Montserrat"/>
              <a:cs typeface="Montserrat"/>
              <a:sym typeface="Montserrat"/>
            </a:endParaRPr>
          </a:p>
        </p:txBody>
      </p:sp>
      <p:sp>
        <p:nvSpPr>
          <p:cNvPr id="182" name="Google Shape;182;p30"/>
          <p:cNvSpPr txBox="1"/>
          <p:nvPr/>
        </p:nvSpPr>
        <p:spPr>
          <a:xfrm>
            <a:off x="283550" y="977400"/>
            <a:ext cx="4501500" cy="387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00"/>
              <a:buFont typeface="Arial"/>
              <a:buNone/>
            </a:pPr>
            <a:r>
              <a:rPr b="0" i="0" lang="es-419" sz="1700" u="none" cap="none" strike="noStrike">
                <a:solidFill>
                  <a:schemeClr val="dk1"/>
                </a:solidFill>
                <a:latin typeface="Lato"/>
                <a:ea typeface="Lato"/>
                <a:cs typeface="Lato"/>
                <a:sym typeface="Lato"/>
              </a:rPr>
              <a:t>La ejecución multihilo consiste fundamentalmente en la ejecución de varias partes de código a la vez, de forma que a la hora de ejecutar el programa parecerá una ejecución multitarea.  </a:t>
            </a:r>
            <a:endParaRPr b="0" i="0" sz="1700" u="none" cap="none" strike="noStrike">
              <a:solidFill>
                <a:schemeClr val="dk1"/>
              </a:solidFill>
              <a:latin typeface="Lato"/>
              <a:ea typeface="Lato"/>
              <a:cs typeface="Lato"/>
              <a:sym typeface="Lato"/>
            </a:endParaRPr>
          </a:p>
          <a:p>
            <a:pPr indent="0" lvl="0" marL="0" marR="0" rtl="0" algn="l">
              <a:lnSpc>
                <a:spcPct val="115000"/>
              </a:lnSpc>
              <a:spcBef>
                <a:spcPts val="1600"/>
              </a:spcBef>
              <a:spcAft>
                <a:spcPts val="1600"/>
              </a:spcAft>
              <a:buClr>
                <a:srgbClr val="000000"/>
              </a:buClr>
              <a:buSzPts val="1700"/>
              <a:buFont typeface="Arial"/>
              <a:buNone/>
            </a:pPr>
            <a:r>
              <a:rPr b="0" i="0" lang="es-419" sz="1700" u="none" cap="none" strike="noStrike">
                <a:solidFill>
                  <a:schemeClr val="dk1"/>
                </a:solidFill>
                <a:latin typeface="Lato"/>
                <a:ea typeface="Lato"/>
                <a:cs typeface="Lato"/>
                <a:sym typeface="Lato"/>
              </a:rPr>
              <a:t>Esta es una de las características más atractivas de Java.</a:t>
            </a:r>
            <a:endParaRPr b="0" i="0" sz="1700" u="none" cap="none" strike="noStrike">
              <a:solidFill>
                <a:schemeClr val="dk1"/>
              </a:solidFill>
              <a:latin typeface="Lato"/>
              <a:ea typeface="Lato"/>
              <a:cs typeface="Lato"/>
              <a:sym typeface="Lato"/>
            </a:endParaRPr>
          </a:p>
        </p:txBody>
      </p:sp>
      <p:pic>
        <p:nvPicPr>
          <p:cNvPr id="183" name="Google Shape;183;p30"/>
          <p:cNvPicPr preferRelativeResize="0"/>
          <p:nvPr/>
        </p:nvPicPr>
        <p:blipFill rotWithShape="1">
          <a:blip r:embed="rId4">
            <a:alphaModFix/>
          </a:blip>
          <a:srcRect b="0" l="0" r="0" t="0"/>
          <a:stretch/>
        </p:blipFill>
        <p:spPr>
          <a:xfrm>
            <a:off x="5383176" y="1067025"/>
            <a:ext cx="3270527" cy="3596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31"/>
          <p:cNvSpPr txBox="1"/>
          <p:nvPr>
            <p:ph type="title"/>
          </p:nvPr>
        </p:nvSpPr>
        <p:spPr>
          <a:xfrm>
            <a:off x="191850" y="155725"/>
            <a:ext cx="8778000" cy="63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b="1" lang="es-419" sz="2920">
                <a:solidFill>
                  <a:srgbClr val="E122BB"/>
                </a:solidFill>
                <a:latin typeface="Montserrat"/>
                <a:ea typeface="Montserrat"/>
                <a:cs typeface="Montserrat"/>
                <a:sym typeface="Montserrat"/>
              </a:rPr>
              <a:t>Dinámico</a:t>
            </a:r>
            <a:endParaRPr b="1" sz="2920">
              <a:solidFill>
                <a:srgbClr val="E122BB"/>
              </a:solidFill>
              <a:latin typeface="Montserrat"/>
              <a:ea typeface="Montserrat"/>
              <a:cs typeface="Montserrat"/>
              <a:sym typeface="Montserrat"/>
            </a:endParaRPr>
          </a:p>
          <a:p>
            <a:pPr indent="0" lvl="0" marL="0" rtl="0" algn="ctr">
              <a:lnSpc>
                <a:spcPct val="100000"/>
              </a:lnSpc>
              <a:spcBef>
                <a:spcPts val="0"/>
              </a:spcBef>
              <a:spcAft>
                <a:spcPts val="0"/>
              </a:spcAft>
              <a:buSzPts val="1100"/>
              <a:buNone/>
            </a:pPr>
            <a:r>
              <a:t/>
            </a:r>
            <a:endParaRPr b="1" sz="2920">
              <a:solidFill>
                <a:srgbClr val="E122BB"/>
              </a:solidFill>
              <a:latin typeface="Montserrat"/>
              <a:ea typeface="Montserrat"/>
              <a:cs typeface="Montserrat"/>
              <a:sym typeface="Montserrat"/>
            </a:endParaRPr>
          </a:p>
          <a:p>
            <a:pPr indent="0" lvl="0" marL="0" rtl="0" algn="ctr">
              <a:lnSpc>
                <a:spcPct val="100000"/>
              </a:lnSpc>
              <a:spcBef>
                <a:spcPts val="0"/>
              </a:spcBef>
              <a:spcAft>
                <a:spcPts val="0"/>
              </a:spcAft>
              <a:buSzPts val="1100"/>
              <a:buNone/>
            </a:pPr>
            <a:r>
              <a:t/>
            </a:r>
            <a:endParaRPr b="1" sz="2920">
              <a:solidFill>
                <a:srgbClr val="E122BB"/>
              </a:solidFill>
              <a:latin typeface="Montserrat"/>
              <a:ea typeface="Montserrat"/>
              <a:cs typeface="Montserrat"/>
              <a:sym typeface="Montserrat"/>
            </a:endParaRPr>
          </a:p>
        </p:txBody>
      </p:sp>
      <p:sp>
        <p:nvSpPr>
          <p:cNvPr id="189" name="Google Shape;189;p31"/>
          <p:cNvSpPr txBox="1"/>
          <p:nvPr/>
        </p:nvSpPr>
        <p:spPr>
          <a:xfrm>
            <a:off x="283550" y="977400"/>
            <a:ext cx="4501500" cy="387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00"/>
              <a:buFont typeface="Arial"/>
              <a:buNone/>
            </a:pPr>
            <a:r>
              <a:rPr b="0" i="0" lang="es-419" sz="1700" u="none" cap="none" strike="noStrike">
                <a:solidFill>
                  <a:schemeClr val="dk1"/>
                </a:solidFill>
                <a:latin typeface="Lato"/>
                <a:ea typeface="Lato"/>
                <a:cs typeface="Lato"/>
                <a:sym typeface="Lato"/>
              </a:rPr>
              <a:t>Java se ha diseñado para adaptarse a un entorno cambiante. Las bibliotecas pueden añadir libremente nuevos métodos y variables de ejemplar sin que sus clientes se vean afectados.  </a:t>
            </a:r>
            <a:endParaRPr b="0" i="0" sz="1700" u="none" cap="none" strike="noStrike">
              <a:solidFill>
                <a:schemeClr val="dk1"/>
              </a:solidFill>
              <a:latin typeface="Lato"/>
              <a:ea typeface="Lato"/>
              <a:cs typeface="Lato"/>
              <a:sym typeface="Lato"/>
            </a:endParaRPr>
          </a:p>
          <a:p>
            <a:pPr indent="0" lvl="0" marL="0" marR="0" rtl="0" algn="l">
              <a:lnSpc>
                <a:spcPct val="115000"/>
              </a:lnSpc>
              <a:spcBef>
                <a:spcPts val="1600"/>
              </a:spcBef>
              <a:spcAft>
                <a:spcPts val="0"/>
              </a:spcAft>
              <a:buClr>
                <a:srgbClr val="000000"/>
              </a:buClr>
              <a:buSzPts val="1700"/>
              <a:buFont typeface="Arial"/>
              <a:buNone/>
            </a:pPr>
            <a:r>
              <a:rPr b="0" i="0" lang="es-419" sz="1700" u="none" cap="none" strike="noStrike">
                <a:solidFill>
                  <a:schemeClr val="dk1"/>
                </a:solidFill>
                <a:latin typeface="Lato"/>
                <a:ea typeface="Lato"/>
                <a:cs typeface="Lato"/>
                <a:sym typeface="Lato"/>
              </a:rPr>
              <a:t> </a:t>
            </a:r>
            <a:endParaRPr b="0" i="0" sz="1700" u="none" cap="none" strike="noStrike">
              <a:solidFill>
                <a:schemeClr val="dk1"/>
              </a:solidFill>
              <a:latin typeface="Lato"/>
              <a:ea typeface="Lato"/>
              <a:cs typeface="Lato"/>
              <a:sym typeface="Lato"/>
            </a:endParaRPr>
          </a:p>
          <a:p>
            <a:pPr indent="0" lvl="0" marL="0" marR="0" rtl="0" algn="l">
              <a:lnSpc>
                <a:spcPct val="115000"/>
              </a:lnSpc>
              <a:spcBef>
                <a:spcPts val="1600"/>
              </a:spcBef>
              <a:spcAft>
                <a:spcPts val="0"/>
              </a:spcAft>
              <a:buClr>
                <a:srgbClr val="000000"/>
              </a:buClr>
              <a:buSzPts val="1700"/>
              <a:buFont typeface="Arial"/>
              <a:buNone/>
            </a:pPr>
            <a:r>
              <a:rPr b="0" i="0" lang="es-419" sz="1700" u="none" cap="none" strike="noStrike">
                <a:solidFill>
                  <a:schemeClr val="dk1"/>
                </a:solidFill>
                <a:latin typeface="Lato"/>
                <a:ea typeface="Lato"/>
                <a:cs typeface="Lato"/>
                <a:sym typeface="Lato"/>
              </a:rPr>
              <a:t>Esta es una característica muy útil cuando se necesite añadir código a un programa en ejecución.</a:t>
            </a:r>
            <a:endParaRPr b="0" i="0" sz="1700" u="none" cap="none" strike="noStrike">
              <a:solidFill>
                <a:schemeClr val="dk1"/>
              </a:solidFill>
              <a:latin typeface="Lato"/>
              <a:ea typeface="Lato"/>
              <a:cs typeface="Lato"/>
              <a:sym typeface="Lato"/>
            </a:endParaRPr>
          </a:p>
          <a:p>
            <a:pPr indent="0" lvl="0" marL="0" marR="0" rtl="0" algn="l">
              <a:lnSpc>
                <a:spcPct val="115000"/>
              </a:lnSpc>
              <a:spcBef>
                <a:spcPts val="1600"/>
              </a:spcBef>
              <a:spcAft>
                <a:spcPts val="0"/>
              </a:spcAft>
              <a:buClr>
                <a:srgbClr val="000000"/>
              </a:buClr>
              <a:buSzPts val="1700"/>
              <a:buFont typeface="Arial"/>
              <a:buNone/>
            </a:pPr>
            <a:r>
              <a:t/>
            </a:r>
            <a:endParaRPr b="0" i="0" sz="1700" u="none" cap="none" strike="noStrike">
              <a:solidFill>
                <a:schemeClr val="dk1"/>
              </a:solidFill>
              <a:latin typeface="Lato"/>
              <a:ea typeface="Lato"/>
              <a:cs typeface="Lato"/>
              <a:sym typeface="Lato"/>
            </a:endParaRPr>
          </a:p>
          <a:p>
            <a:pPr indent="0" lvl="0" marL="0" marR="0" rtl="0" algn="l">
              <a:lnSpc>
                <a:spcPct val="115000"/>
              </a:lnSpc>
              <a:spcBef>
                <a:spcPts val="1600"/>
              </a:spcBef>
              <a:spcAft>
                <a:spcPts val="1600"/>
              </a:spcAft>
              <a:buClr>
                <a:srgbClr val="000000"/>
              </a:buClr>
              <a:buSzPts val="1700"/>
              <a:buFont typeface="Arial"/>
              <a:buNone/>
            </a:pPr>
            <a:r>
              <a:t/>
            </a:r>
            <a:endParaRPr b="0" i="0" sz="1700" u="none" cap="none" strike="noStrike">
              <a:solidFill>
                <a:schemeClr val="dk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ctrTitle"/>
          </p:nvPr>
        </p:nvSpPr>
        <p:spPr>
          <a:xfrm>
            <a:off x="311700" y="275075"/>
            <a:ext cx="8520600" cy="7170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26315"/>
              <a:buNone/>
            </a:pPr>
            <a:r>
              <a:rPr lang="es-419" sz="4180">
                <a:solidFill>
                  <a:srgbClr val="E122BB"/>
                </a:solidFill>
                <a:latin typeface="Montserrat ExtraBold"/>
                <a:ea typeface="Montserrat ExtraBold"/>
                <a:cs typeface="Montserrat ExtraBold"/>
                <a:sym typeface="Montserrat ExtraBold"/>
              </a:rPr>
              <a:t>Un poco de historia</a:t>
            </a:r>
            <a:endParaRPr sz="4180">
              <a:solidFill>
                <a:srgbClr val="E122BB"/>
              </a:solidFill>
              <a:latin typeface="Montserrat ExtraBold"/>
              <a:ea typeface="Montserrat ExtraBold"/>
              <a:cs typeface="Montserrat ExtraBold"/>
              <a:sym typeface="Montserrat ExtraBold"/>
            </a:endParaRPr>
          </a:p>
        </p:txBody>
      </p:sp>
      <p:sp>
        <p:nvSpPr>
          <p:cNvPr id="61" name="Google Shape;61;p14"/>
          <p:cNvSpPr txBox="1"/>
          <p:nvPr/>
        </p:nvSpPr>
        <p:spPr>
          <a:xfrm>
            <a:off x="245000" y="1181125"/>
            <a:ext cx="3739800" cy="323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800" u="none" cap="none" strike="noStrike">
                <a:solidFill>
                  <a:schemeClr val="lt1"/>
                </a:solidFill>
                <a:latin typeface="Arial"/>
                <a:ea typeface="Arial"/>
                <a:cs typeface="Arial"/>
                <a:sym typeface="Arial"/>
              </a:rPr>
              <a:t>Java inicia a principios de los 90.</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419" sz="1800" u="none" cap="none" strike="noStrike">
                <a:solidFill>
                  <a:schemeClr val="lt1"/>
                </a:solidFill>
                <a:latin typeface="Arial"/>
                <a:ea typeface="Arial"/>
                <a:cs typeface="Arial"/>
                <a:sym typeface="Arial"/>
              </a:rPr>
              <a:t>Es creado por los ingenieros de Sun Microsystems James Gosling y Patrick Naughton.</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419" sz="1800" u="none" cap="none" strike="noStrike">
                <a:solidFill>
                  <a:schemeClr val="lt1"/>
                </a:solidFill>
                <a:latin typeface="Arial"/>
                <a:ea typeface="Arial"/>
                <a:cs typeface="Arial"/>
                <a:sym typeface="Arial"/>
              </a:rPr>
              <a:t>Su objetivo inicial era ser utilizado para manejar pequeños electrodomésticos.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lt1"/>
              </a:solidFill>
              <a:latin typeface="Arial"/>
              <a:ea typeface="Arial"/>
              <a:cs typeface="Arial"/>
              <a:sym typeface="Arial"/>
            </a:endParaRPr>
          </a:p>
        </p:txBody>
      </p:sp>
      <p:pic>
        <p:nvPicPr>
          <p:cNvPr id="62" name="Google Shape;62;p14"/>
          <p:cNvPicPr preferRelativeResize="0"/>
          <p:nvPr/>
        </p:nvPicPr>
        <p:blipFill rotWithShape="1">
          <a:blip r:embed="rId4">
            <a:alphaModFix/>
          </a:blip>
          <a:srcRect b="0" l="0" r="0" t="0"/>
          <a:stretch/>
        </p:blipFill>
        <p:spPr>
          <a:xfrm>
            <a:off x="4227325" y="1131125"/>
            <a:ext cx="2105750" cy="2126616"/>
          </a:xfrm>
          <a:prstGeom prst="rect">
            <a:avLst/>
          </a:prstGeom>
          <a:noFill/>
          <a:ln>
            <a:noFill/>
          </a:ln>
        </p:spPr>
      </p:pic>
      <p:sp>
        <p:nvSpPr>
          <p:cNvPr id="63" name="Google Shape;63;p14"/>
          <p:cNvSpPr txBox="1"/>
          <p:nvPr/>
        </p:nvSpPr>
        <p:spPr>
          <a:xfrm>
            <a:off x="4227325" y="3292850"/>
            <a:ext cx="19914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s-419" sz="1600" u="none" cap="none" strike="noStrike">
                <a:solidFill>
                  <a:srgbClr val="E122BB"/>
                </a:solidFill>
                <a:latin typeface="Montserrat"/>
                <a:ea typeface="Montserrat"/>
                <a:cs typeface="Montserrat"/>
                <a:sym typeface="Montserrat"/>
              </a:rPr>
              <a:t>James Gosling </a:t>
            </a:r>
            <a:endParaRPr b="1" i="0" sz="1600" u="none" cap="none" strike="noStrike">
              <a:solidFill>
                <a:srgbClr val="E122BB"/>
              </a:solidFill>
              <a:latin typeface="Montserrat"/>
              <a:ea typeface="Montserrat"/>
              <a:cs typeface="Montserrat"/>
              <a:sym typeface="Montserrat"/>
            </a:endParaRPr>
          </a:p>
        </p:txBody>
      </p:sp>
      <p:pic>
        <p:nvPicPr>
          <p:cNvPr id="64" name="Google Shape;64;p14"/>
          <p:cNvPicPr preferRelativeResize="0"/>
          <p:nvPr/>
        </p:nvPicPr>
        <p:blipFill rotWithShape="1">
          <a:blip r:embed="rId5">
            <a:alphaModFix/>
          </a:blip>
          <a:srcRect b="0" l="0" r="0" t="0"/>
          <a:stretch/>
        </p:blipFill>
        <p:spPr>
          <a:xfrm>
            <a:off x="6726551" y="1131125"/>
            <a:ext cx="2105740" cy="2095025"/>
          </a:xfrm>
          <a:prstGeom prst="rect">
            <a:avLst/>
          </a:prstGeom>
          <a:noFill/>
          <a:ln>
            <a:noFill/>
          </a:ln>
        </p:spPr>
      </p:pic>
      <p:sp>
        <p:nvSpPr>
          <p:cNvPr id="65" name="Google Shape;65;p14"/>
          <p:cNvSpPr txBox="1"/>
          <p:nvPr/>
        </p:nvSpPr>
        <p:spPr>
          <a:xfrm>
            <a:off x="6726550" y="3257750"/>
            <a:ext cx="2105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s-419" sz="1600" u="none" cap="none" strike="noStrike">
                <a:solidFill>
                  <a:srgbClr val="E122BB"/>
                </a:solidFill>
                <a:latin typeface="Montserrat"/>
                <a:ea typeface="Montserrat"/>
                <a:cs typeface="Montserrat"/>
                <a:sym typeface="Montserrat"/>
              </a:rPr>
              <a:t>Patrick Naughton</a:t>
            </a:r>
            <a:endParaRPr b="1" i="0" sz="1600" u="none" cap="none" strike="noStrike">
              <a:solidFill>
                <a:srgbClr val="E122BB"/>
              </a:solidFill>
              <a:latin typeface="Montserrat"/>
              <a:ea typeface="Montserrat"/>
              <a:cs typeface="Montserrat"/>
              <a:sym typeface="Montserrat"/>
            </a:endParaRPr>
          </a:p>
        </p:txBody>
      </p:sp>
      <p:pic>
        <p:nvPicPr>
          <p:cNvPr id="66" name="Google Shape;66;p14"/>
          <p:cNvPicPr preferRelativeResize="0"/>
          <p:nvPr/>
        </p:nvPicPr>
        <p:blipFill rotWithShape="1">
          <a:blip r:embed="rId6">
            <a:alphaModFix/>
          </a:blip>
          <a:srcRect b="0" l="0" r="0" t="0"/>
          <a:stretch/>
        </p:blipFill>
        <p:spPr>
          <a:xfrm>
            <a:off x="4498097" y="3720450"/>
            <a:ext cx="2898876" cy="1273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32"/>
          <p:cNvSpPr txBox="1"/>
          <p:nvPr>
            <p:ph type="ctrTitle"/>
          </p:nvPr>
        </p:nvSpPr>
        <p:spPr>
          <a:xfrm>
            <a:off x="311700" y="100025"/>
            <a:ext cx="8520600" cy="8838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1100"/>
              <a:buNone/>
            </a:pPr>
            <a:r>
              <a:rPr lang="es-419" sz="4180">
                <a:solidFill>
                  <a:srgbClr val="E122BB"/>
                </a:solidFill>
                <a:latin typeface="Montserrat ExtraBold"/>
                <a:ea typeface="Montserrat ExtraBold"/>
                <a:cs typeface="Montserrat ExtraBold"/>
                <a:sym typeface="Montserrat ExtraBold"/>
              </a:rPr>
              <a:t>Tipos de aplicaciones JAVA</a:t>
            </a:r>
            <a:endParaRPr sz="4180">
              <a:solidFill>
                <a:srgbClr val="E122BB"/>
              </a:solidFill>
              <a:latin typeface="Montserrat ExtraBold"/>
              <a:ea typeface="Montserrat ExtraBold"/>
              <a:cs typeface="Montserrat ExtraBold"/>
              <a:sym typeface="Montserrat ExtraBold"/>
            </a:endParaRPr>
          </a:p>
        </p:txBody>
      </p:sp>
      <p:sp>
        <p:nvSpPr>
          <p:cNvPr id="195" name="Google Shape;195;p32"/>
          <p:cNvSpPr txBox="1"/>
          <p:nvPr/>
        </p:nvSpPr>
        <p:spPr>
          <a:xfrm>
            <a:off x="903575" y="1464550"/>
            <a:ext cx="7566000" cy="1262100"/>
          </a:xfrm>
          <a:prstGeom prst="rect">
            <a:avLst/>
          </a:prstGeom>
          <a:noFill/>
          <a:ln>
            <a:noFill/>
          </a:ln>
        </p:spPr>
        <p:txBody>
          <a:bodyPr anchorCtr="0" anchor="t" bIns="91425" lIns="91425" spcFirstLastPara="1" rIns="91425" wrap="square" tIns="91425">
            <a:spAutoFit/>
          </a:bodyPr>
          <a:lstStyle/>
          <a:p>
            <a:pPr indent="-450850" lvl="0" marL="457200" marR="0" rtl="0" algn="l">
              <a:lnSpc>
                <a:spcPct val="100000"/>
              </a:lnSpc>
              <a:spcBef>
                <a:spcPts val="0"/>
              </a:spcBef>
              <a:spcAft>
                <a:spcPts val="0"/>
              </a:spcAft>
              <a:buClr>
                <a:schemeClr val="lt1"/>
              </a:buClr>
              <a:buSzPts val="3500"/>
              <a:buFont typeface="Arial"/>
              <a:buAutoNum type="arabicPeriod"/>
            </a:pPr>
            <a:r>
              <a:rPr b="0" i="0" lang="es-419" sz="3500" u="none" cap="none" strike="noStrike">
                <a:solidFill>
                  <a:schemeClr val="lt1"/>
                </a:solidFill>
                <a:latin typeface="Arial"/>
                <a:ea typeface="Arial"/>
                <a:cs typeface="Arial"/>
                <a:sym typeface="Arial"/>
              </a:rPr>
              <a:t>Aplicaciones de Consola</a:t>
            </a:r>
            <a:endParaRPr b="0" i="0" sz="3500" u="none" cap="none" strike="noStrike">
              <a:solidFill>
                <a:schemeClr val="lt1"/>
              </a:solidFill>
              <a:latin typeface="Arial"/>
              <a:ea typeface="Arial"/>
              <a:cs typeface="Arial"/>
              <a:sym typeface="Arial"/>
            </a:endParaRPr>
          </a:p>
          <a:p>
            <a:pPr indent="-450850" lvl="0" marL="457200" marR="0" rtl="0" algn="l">
              <a:lnSpc>
                <a:spcPct val="100000"/>
              </a:lnSpc>
              <a:spcBef>
                <a:spcPts val="0"/>
              </a:spcBef>
              <a:spcAft>
                <a:spcPts val="0"/>
              </a:spcAft>
              <a:buClr>
                <a:schemeClr val="lt1"/>
              </a:buClr>
              <a:buSzPts val="3500"/>
              <a:buFont typeface="Arial"/>
              <a:buAutoNum type="arabicPeriod"/>
            </a:pPr>
            <a:r>
              <a:rPr b="0" i="0" lang="es-419" sz="3500" u="none" cap="none" strike="noStrike">
                <a:solidFill>
                  <a:schemeClr val="lt1"/>
                </a:solidFill>
                <a:latin typeface="Arial"/>
                <a:ea typeface="Arial"/>
                <a:cs typeface="Arial"/>
                <a:sym typeface="Arial"/>
              </a:rPr>
              <a:t>Aplicaciones de propósito general   </a:t>
            </a:r>
            <a:endParaRPr b="0" i="0" sz="35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3"/>
          <p:cNvSpPr txBox="1"/>
          <p:nvPr>
            <p:ph type="title"/>
          </p:nvPr>
        </p:nvSpPr>
        <p:spPr>
          <a:xfrm>
            <a:off x="191850" y="155725"/>
            <a:ext cx="8778000" cy="63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s-419" sz="2920">
                <a:solidFill>
                  <a:srgbClr val="E122BB"/>
                </a:solidFill>
                <a:latin typeface="Montserrat"/>
                <a:ea typeface="Montserrat"/>
                <a:cs typeface="Montserrat"/>
                <a:sym typeface="Montserrat"/>
              </a:rPr>
              <a:t>Aplicaciones</a:t>
            </a:r>
            <a:endParaRPr b="1" sz="2920">
              <a:solidFill>
                <a:srgbClr val="E122BB"/>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b="1" sz="2920">
              <a:solidFill>
                <a:srgbClr val="E122BB"/>
              </a:solidFill>
              <a:latin typeface="Montserrat"/>
              <a:ea typeface="Montserrat"/>
              <a:cs typeface="Montserrat"/>
              <a:sym typeface="Montserrat"/>
            </a:endParaRPr>
          </a:p>
        </p:txBody>
      </p:sp>
      <p:pic>
        <p:nvPicPr>
          <p:cNvPr id="201" name="Google Shape;201;p33"/>
          <p:cNvPicPr preferRelativeResize="0"/>
          <p:nvPr/>
        </p:nvPicPr>
        <p:blipFill rotWithShape="1">
          <a:blip r:embed="rId4">
            <a:alphaModFix/>
          </a:blip>
          <a:srcRect b="0" l="0" r="0" t="0"/>
          <a:stretch/>
        </p:blipFill>
        <p:spPr>
          <a:xfrm>
            <a:off x="386525" y="1084150"/>
            <a:ext cx="4185475" cy="2670817"/>
          </a:xfrm>
          <a:prstGeom prst="rect">
            <a:avLst/>
          </a:prstGeom>
          <a:noFill/>
          <a:ln>
            <a:noFill/>
          </a:ln>
        </p:spPr>
      </p:pic>
      <p:pic>
        <p:nvPicPr>
          <p:cNvPr id="202" name="Google Shape;202;p33"/>
          <p:cNvPicPr preferRelativeResize="0"/>
          <p:nvPr/>
        </p:nvPicPr>
        <p:blipFill rotWithShape="1">
          <a:blip r:embed="rId5">
            <a:alphaModFix/>
          </a:blip>
          <a:srcRect b="0" l="0" r="0" t="0"/>
          <a:stretch/>
        </p:blipFill>
        <p:spPr>
          <a:xfrm>
            <a:off x="4712475" y="3288100"/>
            <a:ext cx="1447425" cy="1586950"/>
          </a:xfrm>
          <a:prstGeom prst="rect">
            <a:avLst/>
          </a:prstGeom>
          <a:noFill/>
          <a:ln>
            <a:noFill/>
          </a:ln>
        </p:spPr>
      </p:pic>
      <p:pic>
        <p:nvPicPr>
          <p:cNvPr id="203" name="Google Shape;203;p33"/>
          <p:cNvPicPr preferRelativeResize="0"/>
          <p:nvPr/>
        </p:nvPicPr>
        <p:blipFill rotWithShape="1">
          <a:blip r:embed="rId6">
            <a:alphaModFix/>
          </a:blip>
          <a:srcRect b="0" l="0" r="0" t="0"/>
          <a:stretch/>
        </p:blipFill>
        <p:spPr>
          <a:xfrm>
            <a:off x="4712475" y="1084150"/>
            <a:ext cx="4145566" cy="2095650"/>
          </a:xfrm>
          <a:prstGeom prst="rect">
            <a:avLst/>
          </a:prstGeom>
          <a:noFill/>
          <a:ln>
            <a:noFill/>
          </a:ln>
        </p:spPr>
      </p:pic>
      <p:pic>
        <p:nvPicPr>
          <p:cNvPr id="204" name="Google Shape;204;p33"/>
          <p:cNvPicPr preferRelativeResize="0"/>
          <p:nvPr/>
        </p:nvPicPr>
        <p:blipFill rotWithShape="1">
          <a:blip r:embed="rId7">
            <a:alphaModFix/>
          </a:blip>
          <a:srcRect b="0" l="0" r="0" t="0"/>
          <a:stretch/>
        </p:blipFill>
        <p:spPr>
          <a:xfrm>
            <a:off x="6359500" y="3696576"/>
            <a:ext cx="2443649" cy="111111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233425" y="144925"/>
            <a:ext cx="8594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sz="2920">
                <a:solidFill>
                  <a:srgbClr val="E122BB"/>
                </a:solidFill>
                <a:latin typeface="Montserrat"/>
                <a:ea typeface="Montserrat"/>
                <a:cs typeface="Montserrat"/>
                <a:sym typeface="Montserrat"/>
              </a:rPr>
              <a:t>Un poco de historia</a:t>
            </a:r>
            <a:endParaRPr b="1" sz="2920">
              <a:solidFill>
                <a:srgbClr val="E122BB"/>
              </a:solidFill>
              <a:latin typeface="Montserrat"/>
              <a:ea typeface="Montserrat"/>
              <a:cs typeface="Montserrat"/>
              <a:sym typeface="Montserrat"/>
            </a:endParaRPr>
          </a:p>
        </p:txBody>
      </p:sp>
      <p:sp>
        <p:nvSpPr>
          <p:cNvPr id="72" name="Google Shape;72;p15"/>
          <p:cNvSpPr txBox="1"/>
          <p:nvPr/>
        </p:nvSpPr>
        <p:spPr>
          <a:xfrm>
            <a:off x="325125" y="1110700"/>
            <a:ext cx="3618000" cy="323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800" u="none" cap="none" strike="noStrike">
                <a:solidFill>
                  <a:srgbClr val="434343"/>
                </a:solidFill>
                <a:latin typeface="Arial"/>
                <a:ea typeface="Arial"/>
                <a:cs typeface="Arial"/>
                <a:sym typeface="Arial"/>
              </a:rPr>
              <a:t>Java inicia a principios de los 90.</a:t>
            </a:r>
            <a:endParaRPr b="0" i="0" sz="18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419" sz="1800" u="none" cap="none" strike="noStrike">
                <a:solidFill>
                  <a:srgbClr val="434343"/>
                </a:solidFill>
                <a:latin typeface="Arial"/>
                <a:ea typeface="Arial"/>
                <a:cs typeface="Arial"/>
                <a:sym typeface="Arial"/>
              </a:rPr>
              <a:t>Es creado por los ingenieros de Sun Microsystems James Gosling y Patrick Naughton.</a:t>
            </a:r>
            <a:endParaRPr b="0" i="0" sz="18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419" sz="1800" u="none" cap="none" strike="noStrike">
                <a:solidFill>
                  <a:srgbClr val="434343"/>
                </a:solidFill>
                <a:latin typeface="Arial"/>
                <a:ea typeface="Arial"/>
                <a:cs typeface="Arial"/>
                <a:sym typeface="Arial"/>
              </a:rPr>
              <a:t>Su objetivo inicial era ser utilizado para manejar pequeños electrodomésticos. </a:t>
            </a:r>
            <a:endParaRPr b="0" i="0" sz="18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rgbClr val="434343"/>
              </a:solidFill>
              <a:latin typeface="Arial"/>
              <a:ea typeface="Arial"/>
              <a:cs typeface="Arial"/>
              <a:sym typeface="Arial"/>
            </a:endParaRPr>
          </a:p>
        </p:txBody>
      </p:sp>
      <p:pic>
        <p:nvPicPr>
          <p:cNvPr id="73" name="Google Shape;73;p15"/>
          <p:cNvPicPr preferRelativeResize="0"/>
          <p:nvPr/>
        </p:nvPicPr>
        <p:blipFill rotWithShape="1">
          <a:blip r:embed="rId4">
            <a:alphaModFix/>
          </a:blip>
          <a:srcRect b="0" l="0" r="0" t="0"/>
          <a:stretch/>
        </p:blipFill>
        <p:spPr>
          <a:xfrm>
            <a:off x="4223150" y="2248175"/>
            <a:ext cx="2105750" cy="2126616"/>
          </a:xfrm>
          <a:prstGeom prst="rect">
            <a:avLst/>
          </a:prstGeom>
          <a:noFill/>
          <a:ln>
            <a:noFill/>
          </a:ln>
        </p:spPr>
      </p:pic>
      <p:sp>
        <p:nvSpPr>
          <p:cNvPr id="74" name="Google Shape;74;p15"/>
          <p:cNvSpPr txBox="1"/>
          <p:nvPr/>
        </p:nvSpPr>
        <p:spPr>
          <a:xfrm>
            <a:off x="4223150" y="4409900"/>
            <a:ext cx="19914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s-419" sz="1600" u="none" cap="none" strike="noStrike">
                <a:solidFill>
                  <a:srgbClr val="E122BB"/>
                </a:solidFill>
                <a:latin typeface="Montserrat"/>
                <a:ea typeface="Montserrat"/>
                <a:cs typeface="Montserrat"/>
                <a:sym typeface="Montserrat"/>
              </a:rPr>
              <a:t>James Gosling </a:t>
            </a:r>
            <a:endParaRPr b="1" i="0" sz="1600" u="none" cap="none" strike="noStrike">
              <a:solidFill>
                <a:srgbClr val="E122BB"/>
              </a:solidFill>
              <a:latin typeface="Montserrat"/>
              <a:ea typeface="Montserrat"/>
              <a:cs typeface="Montserrat"/>
              <a:sym typeface="Montserrat"/>
            </a:endParaRPr>
          </a:p>
        </p:txBody>
      </p:sp>
      <p:pic>
        <p:nvPicPr>
          <p:cNvPr id="75" name="Google Shape;75;p15"/>
          <p:cNvPicPr preferRelativeResize="0"/>
          <p:nvPr/>
        </p:nvPicPr>
        <p:blipFill rotWithShape="1">
          <a:blip r:embed="rId5">
            <a:alphaModFix/>
          </a:blip>
          <a:srcRect b="0" l="0" r="0" t="0"/>
          <a:stretch/>
        </p:blipFill>
        <p:spPr>
          <a:xfrm>
            <a:off x="6722376" y="2248175"/>
            <a:ext cx="2105740" cy="2095025"/>
          </a:xfrm>
          <a:prstGeom prst="rect">
            <a:avLst/>
          </a:prstGeom>
          <a:noFill/>
          <a:ln>
            <a:noFill/>
          </a:ln>
        </p:spPr>
      </p:pic>
      <p:sp>
        <p:nvSpPr>
          <p:cNvPr id="76" name="Google Shape;76;p15"/>
          <p:cNvSpPr txBox="1"/>
          <p:nvPr/>
        </p:nvSpPr>
        <p:spPr>
          <a:xfrm>
            <a:off x="6722375" y="4374800"/>
            <a:ext cx="2105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s-419" sz="1600" u="none" cap="none" strike="noStrike">
                <a:solidFill>
                  <a:srgbClr val="E122BB"/>
                </a:solidFill>
                <a:latin typeface="Montserrat"/>
                <a:ea typeface="Montserrat"/>
                <a:cs typeface="Montserrat"/>
                <a:sym typeface="Montserrat"/>
              </a:rPr>
              <a:t>Patrick Naughton</a:t>
            </a:r>
            <a:endParaRPr b="1" i="0" sz="1600" u="none" cap="none" strike="noStrike">
              <a:solidFill>
                <a:srgbClr val="E122BB"/>
              </a:solidFill>
              <a:latin typeface="Montserrat"/>
              <a:ea typeface="Montserrat"/>
              <a:cs typeface="Montserrat"/>
              <a:sym typeface="Montserrat"/>
            </a:endParaRPr>
          </a:p>
        </p:txBody>
      </p:sp>
      <p:pic>
        <p:nvPicPr>
          <p:cNvPr id="77" name="Google Shape;77;p15"/>
          <p:cNvPicPr preferRelativeResize="0"/>
          <p:nvPr/>
        </p:nvPicPr>
        <p:blipFill rotWithShape="1">
          <a:blip r:embed="rId6">
            <a:alphaModFix/>
          </a:blip>
          <a:srcRect b="0" l="0" r="0" t="0"/>
          <a:stretch/>
        </p:blipFill>
        <p:spPr>
          <a:xfrm>
            <a:off x="5390100" y="981400"/>
            <a:ext cx="2637774" cy="1158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p16"/>
          <p:cNvSpPr txBox="1"/>
          <p:nvPr>
            <p:ph type="title"/>
          </p:nvPr>
        </p:nvSpPr>
        <p:spPr>
          <a:xfrm>
            <a:off x="233425" y="144925"/>
            <a:ext cx="8594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sz="2920">
                <a:solidFill>
                  <a:srgbClr val="E122BB"/>
                </a:solidFill>
                <a:latin typeface="Montserrat"/>
                <a:ea typeface="Montserrat"/>
                <a:cs typeface="Montserrat"/>
                <a:sym typeface="Montserrat"/>
              </a:rPr>
              <a:t>Características iniciales</a:t>
            </a:r>
            <a:endParaRPr b="1" sz="2920">
              <a:solidFill>
                <a:srgbClr val="E122BB"/>
              </a:solidFill>
              <a:latin typeface="Montserrat"/>
              <a:ea typeface="Montserrat"/>
              <a:cs typeface="Montserrat"/>
              <a:sym typeface="Montserrat"/>
            </a:endParaRPr>
          </a:p>
        </p:txBody>
      </p:sp>
      <p:sp>
        <p:nvSpPr>
          <p:cNvPr id="83" name="Google Shape;83;p16"/>
          <p:cNvSpPr txBox="1"/>
          <p:nvPr/>
        </p:nvSpPr>
        <p:spPr>
          <a:xfrm>
            <a:off x="325125" y="1110700"/>
            <a:ext cx="36180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800" u="none" cap="none" strike="noStrike">
                <a:solidFill>
                  <a:srgbClr val="434343"/>
                </a:solidFill>
                <a:latin typeface="Arial"/>
                <a:ea typeface="Arial"/>
                <a:cs typeface="Arial"/>
                <a:sym typeface="Arial"/>
              </a:rPr>
              <a:t>Era un lenguaje simple, compacto y neutro respecto a la arquitectura (el hardware) requisito necesario para poder reutilizar el mismo software con diferentes electrodomésticos. </a:t>
            </a:r>
            <a:endParaRPr b="0" i="0" sz="1800" u="none" cap="none" strike="noStrike">
              <a:solidFill>
                <a:srgbClr val="434343"/>
              </a:solidFill>
              <a:latin typeface="Arial"/>
              <a:ea typeface="Arial"/>
              <a:cs typeface="Arial"/>
              <a:sym typeface="Arial"/>
            </a:endParaRPr>
          </a:p>
        </p:txBody>
      </p:sp>
      <p:pic>
        <p:nvPicPr>
          <p:cNvPr id="84" name="Google Shape;84;p16"/>
          <p:cNvPicPr preferRelativeResize="0"/>
          <p:nvPr/>
        </p:nvPicPr>
        <p:blipFill rotWithShape="1">
          <a:blip r:embed="rId4">
            <a:alphaModFix/>
          </a:blip>
          <a:srcRect b="0" l="0" r="0" t="0"/>
          <a:stretch/>
        </p:blipFill>
        <p:spPr>
          <a:xfrm>
            <a:off x="4709450" y="974150"/>
            <a:ext cx="2739251" cy="1293525"/>
          </a:xfrm>
          <a:prstGeom prst="rect">
            <a:avLst/>
          </a:prstGeom>
          <a:noFill/>
          <a:ln>
            <a:noFill/>
          </a:ln>
        </p:spPr>
      </p:pic>
      <p:pic>
        <p:nvPicPr>
          <p:cNvPr id="85" name="Google Shape;85;p16"/>
          <p:cNvPicPr preferRelativeResize="0"/>
          <p:nvPr/>
        </p:nvPicPr>
        <p:blipFill rotWithShape="1">
          <a:blip r:embed="rId5">
            <a:alphaModFix/>
          </a:blip>
          <a:srcRect b="0" l="0" r="0" t="0"/>
          <a:stretch/>
        </p:blipFill>
        <p:spPr>
          <a:xfrm>
            <a:off x="3851525" y="2366916"/>
            <a:ext cx="4875100" cy="24449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17"/>
          <p:cNvSpPr txBox="1"/>
          <p:nvPr>
            <p:ph type="title"/>
          </p:nvPr>
        </p:nvSpPr>
        <p:spPr>
          <a:xfrm>
            <a:off x="233425" y="144925"/>
            <a:ext cx="8594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sz="2920">
                <a:solidFill>
                  <a:srgbClr val="E122BB"/>
                </a:solidFill>
                <a:latin typeface="Montserrat"/>
                <a:ea typeface="Montserrat"/>
                <a:cs typeface="Montserrat"/>
                <a:sym typeface="Montserrat"/>
              </a:rPr>
              <a:t>Hot Java</a:t>
            </a:r>
            <a:endParaRPr b="1" sz="2920">
              <a:solidFill>
                <a:srgbClr val="E122BB"/>
              </a:solidFill>
              <a:latin typeface="Montserrat"/>
              <a:ea typeface="Montserrat"/>
              <a:cs typeface="Montserrat"/>
              <a:sym typeface="Montserrat"/>
            </a:endParaRPr>
          </a:p>
        </p:txBody>
      </p:sp>
      <p:sp>
        <p:nvSpPr>
          <p:cNvPr id="91" name="Google Shape;91;p17"/>
          <p:cNvSpPr txBox="1"/>
          <p:nvPr/>
        </p:nvSpPr>
        <p:spPr>
          <a:xfrm>
            <a:off x="325125" y="1110700"/>
            <a:ext cx="32010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800" u="none" cap="none" strike="noStrike">
                <a:solidFill>
                  <a:srgbClr val="434343"/>
                </a:solidFill>
                <a:latin typeface="Arial"/>
                <a:ea typeface="Arial"/>
                <a:cs typeface="Arial"/>
                <a:sym typeface="Arial"/>
              </a:rPr>
              <a:t>Navegador desarrollado en Java que se podía utilizar en ordenadores con diferentes plataformas (Windows, Unix, Solaris, etc) y que además tenía la característica de poder ejecutar pequeños programas denominados applets (hoy en desuso). </a:t>
            </a:r>
            <a:endParaRPr b="0" i="0" sz="1800" u="none" cap="none" strike="noStrike">
              <a:solidFill>
                <a:srgbClr val="434343"/>
              </a:solidFill>
              <a:latin typeface="Arial"/>
              <a:ea typeface="Arial"/>
              <a:cs typeface="Arial"/>
              <a:sym typeface="Arial"/>
            </a:endParaRPr>
          </a:p>
        </p:txBody>
      </p:sp>
      <p:pic>
        <p:nvPicPr>
          <p:cNvPr id="92" name="Google Shape;92;p17"/>
          <p:cNvPicPr preferRelativeResize="0"/>
          <p:nvPr/>
        </p:nvPicPr>
        <p:blipFill rotWithShape="1">
          <a:blip r:embed="rId4">
            <a:alphaModFix/>
          </a:blip>
          <a:srcRect b="0" l="0" r="0" t="0"/>
          <a:stretch/>
        </p:blipFill>
        <p:spPr>
          <a:xfrm>
            <a:off x="3627250" y="1162292"/>
            <a:ext cx="5200876" cy="35756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18"/>
          <p:cNvSpPr txBox="1"/>
          <p:nvPr>
            <p:ph type="title"/>
          </p:nvPr>
        </p:nvSpPr>
        <p:spPr>
          <a:xfrm>
            <a:off x="233425" y="144925"/>
            <a:ext cx="8594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sz="2920">
                <a:solidFill>
                  <a:srgbClr val="E122BB"/>
                </a:solidFill>
                <a:latin typeface="Montserrat"/>
                <a:ea typeface="Montserrat"/>
                <a:cs typeface="Montserrat"/>
                <a:sym typeface="Montserrat"/>
              </a:rPr>
              <a:t>Hot Java</a:t>
            </a:r>
            <a:endParaRPr b="1" sz="2920">
              <a:solidFill>
                <a:srgbClr val="E122BB"/>
              </a:solidFill>
              <a:latin typeface="Montserrat"/>
              <a:ea typeface="Montserrat"/>
              <a:cs typeface="Montserrat"/>
              <a:sym typeface="Montserrat"/>
            </a:endParaRPr>
          </a:p>
        </p:txBody>
      </p:sp>
      <p:pic>
        <p:nvPicPr>
          <p:cNvPr id="98" name="Google Shape;98;p18"/>
          <p:cNvPicPr preferRelativeResize="0"/>
          <p:nvPr/>
        </p:nvPicPr>
        <p:blipFill rotWithShape="1">
          <a:blip r:embed="rId4">
            <a:alphaModFix/>
          </a:blip>
          <a:srcRect b="0" l="0" r="0" t="0"/>
          <a:stretch/>
        </p:blipFill>
        <p:spPr>
          <a:xfrm>
            <a:off x="1010025" y="2027610"/>
            <a:ext cx="6859451" cy="2786690"/>
          </a:xfrm>
          <a:prstGeom prst="rect">
            <a:avLst/>
          </a:prstGeom>
          <a:noFill/>
          <a:ln>
            <a:noFill/>
          </a:ln>
        </p:spPr>
      </p:pic>
      <p:pic>
        <p:nvPicPr>
          <p:cNvPr id="99" name="Google Shape;99;p18"/>
          <p:cNvPicPr preferRelativeResize="0"/>
          <p:nvPr/>
        </p:nvPicPr>
        <p:blipFill rotWithShape="1">
          <a:blip r:embed="rId5">
            <a:alphaModFix/>
          </a:blip>
          <a:srcRect b="0" l="0" r="0" t="0"/>
          <a:stretch/>
        </p:blipFill>
        <p:spPr>
          <a:xfrm>
            <a:off x="3768765" y="1034525"/>
            <a:ext cx="1493850" cy="10249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19"/>
          <p:cNvSpPr txBox="1"/>
          <p:nvPr>
            <p:ph type="title"/>
          </p:nvPr>
        </p:nvSpPr>
        <p:spPr>
          <a:xfrm>
            <a:off x="233425" y="144925"/>
            <a:ext cx="8594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sz="2920">
                <a:solidFill>
                  <a:srgbClr val="E122BB"/>
                </a:solidFill>
                <a:latin typeface="Montserrat"/>
                <a:ea typeface="Montserrat"/>
                <a:cs typeface="Montserrat"/>
                <a:sym typeface="Montserrat"/>
              </a:rPr>
              <a:t>Funcionamiento básico de JAVA</a:t>
            </a:r>
            <a:endParaRPr b="1" sz="2920">
              <a:solidFill>
                <a:srgbClr val="E122BB"/>
              </a:solidFill>
              <a:latin typeface="Montserrat"/>
              <a:ea typeface="Montserrat"/>
              <a:cs typeface="Montserrat"/>
              <a:sym typeface="Montserrat"/>
            </a:endParaRPr>
          </a:p>
        </p:txBody>
      </p:sp>
      <p:pic>
        <p:nvPicPr>
          <p:cNvPr id="105" name="Google Shape;105;p19"/>
          <p:cNvPicPr preferRelativeResize="0"/>
          <p:nvPr/>
        </p:nvPicPr>
        <p:blipFill rotWithShape="1">
          <a:blip r:embed="rId4">
            <a:alphaModFix/>
          </a:blip>
          <a:srcRect b="0" l="0" r="0" t="0"/>
          <a:stretch/>
        </p:blipFill>
        <p:spPr>
          <a:xfrm>
            <a:off x="331600" y="1508875"/>
            <a:ext cx="8398624" cy="3309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20"/>
          <p:cNvSpPr txBox="1"/>
          <p:nvPr>
            <p:ph type="title"/>
          </p:nvPr>
        </p:nvSpPr>
        <p:spPr>
          <a:xfrm>
            <a:off x="233425" y="144925"/>
            <a:ext cx="8594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sz="2920">
                <a:solidFill>
                  <a:srgbClr val="E122BB"/>
                </a:solidFill>
                <a:latin typeface="Montserrat"/>
                <a:ea typeface="Montserrat"/>
                <a:cs typeface="Montserrat"/>
                <a:sym typeface="Montserrat"/>
              </a:rPr>
              <a:t>Funcionamiento básico de JAVA</a:t>
            </a:r>
            <a:endParaRPr b="1" sz="2920">
              <a:solidFill>
                <a:srgbClr val="E122BB"/>
              </a:solidFill>
              <a:latin typeface="Montserrat"/>
              <a:ea typeface="Montserrat"/>
              <a:cs typeface="Montserrat"/>
              <a:sym typeface="Montserrat"/>
            </a:endParaRPr>
          </a:p>
        </p:txBody>
      </p:sp>
      <p:pic>
        <p:nvPicPr>
          <p:cNvPr id="111" name="Google Shape;111;p20"/>
          <p:cNvPicPr preferRelativeResize="0"/>
          <p:nvPr/>
        </p:nvPicPr>
        <p:blipFill rotWithShape="1">
          <a:blip r:embed="rId4">
            <a:alphaModFix/>
          </a:blip>
          <a:srcRect b="0" l="0" r="0" t="0"/>
          <a:stretch/>
        </p:blipFill>
        <p:spPr>
          <a:xfrm>
            <a:off x="310338" y="3277603"/>
            <a:ext cx="8523326" cy="1482658"/>
          </a:xfrm>
          <a:prstGeom prst="rect">
            <a:avLst/>
          </a:prstGeom>
          <a:noFill/>
          <a:ln>
            <a:noFill/>
          </a:ln>
        </p:spPr>
      </p:pic>
      <p:pic>
        <p:nvPicPr>
          <p:cNvPr id="112" name="Google Shape;112;p20"/>
          <p:cNvPicPr preferRelativeResize="0"/>
          <p:nvPr/>
        </p:nvPicPr>
        <p:blipFill rotWithShape="1">
          <a:blip r:embed="rId5">
            <a:alphaModFix/>
          </a:blip>
          <a:srcRect b="0" l="0" r="0" t="0"/>
          <a:stretch/>
        </p:blipFill>
        <p:spPr>
          <a:xfrm>
            <a:off x="2989015" y="1177875"/>
            <a:ext cx="1967867" cy="20179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21"/>
          <p:cNvSpPr txBox="1"/>
          <p:nvPr>
            <p:ph type="title"/>
          </p:nvPr>
        </p:nvSpPr>
        <p:spPr>
          <a:xfrm>
            <a:off x="350250" y="1714625"/>
            <a:ext cx="3517800" cy="116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419" sz="2920">
                <a:solidFill>
                  <a:srgbClr val="E122BB"/>
                </a:solidFill>
                <a:latin typeface="Montserrat"/>
                <a:ea typeface="Montserrat"/>
                <a:cs typeface="Montserrat"/>
                <a:sym typeface="Montserrat"/>
              </a:rPr>
              <a:t>Características de Java </a:t>
            </a:r>
            <a:endParaRPr b="1" sz="2920">
              <a:solidFill>
                <a:srgbClr val="E122BB"/>
              </a:solidFill>
              <a:latin typeface="Montserrat"/>
              <a:ea typeface="Montserrat"/>
              <a:cs typeface="Montserrat"/>
              <a:sym typeface="Montserrat"/>
            </a:endParaRPr>
          </a:p>
        </p:txBody>
      </p:sp>
      <p:sp>
        <p:nvSpPr>
          <p:cNvPr id="118" name="Google Shape;118;p21"/>
          <p:cNvSpPr txBox="1"/>
          <p:nvPr/>
        </p:nvSpPr>
        <p:spPr>
          <a:xfrm>
            <a:off x="3834700" y="732300"/>
            <a:ext cx="5110200" cy="36789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E122BB"/>
              </a:buClr>
              <a:buSzPts val="2000"/>
              <a:buFont typeface="Montserrat"/>
              <a:buChar char="●"/>
            </a:pPr>
            <a:r>
              <a:rPr b="1" i="0" lang="es-419" sz="2000" u="none" cap="none" strike="noStrike">
                <a:solidFill>
                  <a:srgbClr val="E122BB"/>
                </a:solidFill>
                <a:highlight>
                  <a:schemeClr val="dk1"/>
                </a:highlight>
                <a:latin typeface="Montserrat"/>
                <a:ea typeface="Montserrat"/>
                <a:cs typeface="Montserrat"/>
                <a:sym typeface="Montserrat"/>
              </a:rPr>
              <a:t>Orientado a objetos</a:t>
            </a:r>
            <a:endParaRPr b="1" i="0" sz="2000" u="none" cap="none" strike="noStrike">
              <a:solidFill>
                <a:srgbClr val="E122BB"/>
              </a:solidFill>
              <a:highlight>
                <a:schemeClr val="dk1"/>
              </a:highlight>
              <a:latin typeface="Montserrat"/>
              <a:ea typeface="Montserrat"/>
              <a:cs typeface="Montserrat"/>
              <a:sym typeface="Montserrat"/>
            </a:endParaRPr>
          </a:p>
          <a:p>
            <a:pPr indent="-355600" lvl="0" marL="457200" marR="0" rtl="0" algn="l">
              <a:lnSpc>
                <a:spcPct val="115000"/>
              </a:lnSpc>
              <a:spcBef>
                <a:spcPts val="0"/>
              </a:spcBef>
              <a:spcAft>
                <a:spcPts val="0"/>
              </a:spcAft>
              <a:buClr>
                <a:srgbClr val="E122BB"/>
              </a:buClr>
              <a:buSzPts val="2000"/>
              <a:buFont typeface="Montserrat"/>
              <a:buChar char="●"/>
            </a:pPr>
            <a:r>
              <a:rPr b="1" i="0" lang="es-419" sz="2000" u="none" cap="none" strike="noStrike">
                <a:solidFill>
                  <a:srgbClr val="E122BB"/>
                </a:solidFill>
                <a:highlight>
                  <a:schemeClr val="dk1"/>
                </a:highlight>
                <a:latin typeface="Montserrat"/>
                <a:ea typeface="Montserrat"/>
                <a:cs typeface="Montserrat"/>
                <a:sym typeface="Montserrat"/>
              </a:rPr>
              <a:t>Distribuido</a:t>
            </a:r>
            <a:endParaRPr b="1" i="0" sz="2000" u="none" cap="none" strike="noStrike">
              <a:solidFill>
                <a:srgbClr val="E122BB"/>
              </a:solidFill>
              <a:highlight>
                <a:schemeClr val="dk1"/>
              </a:highlight>
              <a:latin typeface="Montserrat"/>
              <a:ea typeface="Montserrat"/>
              <a:cs typeface="Montserrat"/>
              <a:sym typeface="Montserrat"/>
            </a:endParaRPr>
          </a:p>
          <a:p>
            <a:pPr indent="-355600" lvl="0" marL="457200" marR="0" rtl="0" algn="l">
              <a:lnSpc>
                <a:spcPct val="115000"/>
              </a:lnSpc>
              <a:spcBef>
                <a:spcPts val="0"/>
              </a:spcBef>
              <a:spcAft>
                <a:spcPts val="0"/>
              </a:spcAft>
              <a:buClr>
                <a:srgbClr val="E122BB"/>
              </a:buClr>
              <a:buSzPts val="2000"/>
              <a:buFont typeface="Montserrat"/>
              <a:buChar char="●"/>
            </a:pPr>
            <a:r>
              <a:rPr b="1" i="0" lang="es-419" sz="2000" u="none" cap="none" strike="noStrike">
                <a:solidFill>
                  <a:srgbClr val="E122BB"/>
                </a:solidFill>
                <a:highlight>
                  <a:schemeClr val="dk1"/>
                </a:highlight>
                <a:latin typeface="Montserrat"/>
                <a:ea typeface="Montserrat"/>
                <a:cs typeface="Montserrat"/>
                <a:sym typeface="Montserrat"/>
              </a:rPr>
              <a:t>Robusto</a:t>
            </a:r>
            <a:endParaRPr b="1" i="0" sz="2000" u="none" cap="none" strike="noStrike">
              <a:solidFill>
                <a:srgbClr val="E122BB"/>
              </a:solidFill>
              <a:highlight>
                <a:schemeClr val="dk1"/>
              </a:highlight>
              <a:latin typeface="Montserrat"/>
              <a:ea typeface="Montserrat"/>
              <a:cs typeface="Montserrat"/>
              <a:sym typeface="Montserrat"/>
            </a:endParaRPr>
          </a:p>
          <a:p>
            <a:pPr indent="-355600" lvl="0" marL="457200" marR="0" rtl="0" algn="l">
              <a:lnSpc>
                <a:spcPct val="115000"/>
              </a:lnSpc>
              <a:spcBef>
                <a:spcPts val="0"/>
              </a:spcBef>
              <a:spcAft>
                <a:spcPts val="0"/>
              </a:spcAft>
              <a:buClr>
                <a:srgbClr val="E122BB"/>
              </a:buClr>
              <a:buSzPts val="2000"/>
              <a:buFont typeface="Montserrat"/>
              <a:buChar char="●"/>
            </a:pPr>
            <a:r>
              <a:rPr b="1" i="0" lang="es-419" sz="2000" u="none" cap="none" strike="noStrike">
                <a:solidFill>
                  <a:srgbClr val="E122BB"/>
                </a:solidFill>
                <a:highlight>
                  <a:schemeClr val="dk1"/>
                </a:highlight>
                <a:latin typeface="Montserrat"/>
                <a:ea typeface="Montserrat"/>
                <a:cs typeface="Montserrat"/>
                <a:sym typeface="Montserrat"/>
              </a:rPr>
              <a:t>Seguro</a:t>
            </a:r>
            <a:endParaRPr b="1" i="0" sz="2000" u="none" cap="none" strike="noStrike">
              <a:solidFill>
                <a:srgbClr val="E122BB"/>
              </a:solidFill>
              <a:highlight>
                <a:schemeClr val="dk1"/>
              </a:highlight>
              <a:latin typeface="Montserrat"/>
              <a:ea typeface="Montserrat"/>
              <a:cs typeface="Montserrat"/>
              <a:sym typeface="Montserrat"/>
            </a:endParaRPr>
          </a:p>
          <a:p>
            <a:pPr indent="-355600" lvl="0" marL="457200" marR="0" rtl="0" algn="l">
              <a:lnSpc>
                <a:spcPct val="115000"/>
              </a:lnSpc>
              <a:spcBef>
                <a:spcPts val="0"/>
              </a:spcBef>
              <a:spcAft>
                <a:spcPts val="0"/>
              </a:spcAft>
              <a:buClr>
                <a:srgbClr val="E122BB"/>
              </a:buClr>
              <a:buSzPts val="2000"/>
              <a:buFont typeface="Montserrat"/>
              <a:buChar char="●"/>
            </a:pPr>
            <a:r>
              <a:rPr b="1" i="0" lang="es-419" sz="2000" u="none" cap="none" strike="noStrike">
                <a:solidFill>
                  <a:srgbClr val="E122BB"/>
                </a:solidFill>
                <a:highlight>
                  <a:schemeClr val="dk1"/>
                </a:highlight>
                <a:latin typeface="Montserrat"/>
                <a:ea typeface="Montserrat"/>
                <a:cs typeface="Montserrat"/>
                <a:sym typeface="Montserrat"/>
              </a:rPr>
              <a:t>Neutro respecto a la arquitectura</a:t>
            </a:r>
            <a:endParaRPr b="1" i="0" sz="2000" u="none" cap="none" strike="noStrike">
              <a:solidFill>
                <a:srgbClr val="E122BB"/>
              </a:solidFill>
              <a:highlight>
                <a:schemeClr val="dk1"/>
              </a:highlight>
              <a:latin typeface="Montserrat"/>
              <a:ea typeface="Montserrat"/>
              <a:cs typeface="Montserrat"/>
              <a:sym typeface="Montserrat"/>
            </a:endParaRPr>
          </a:p>
          <a:p>
            <a:pPr indent="-355600" lvl="0" marL="457200" marR="0" rtl="0" algn="l">
              <a:lnSpc>
                <a:spcPct val="115000"/>
              </a:lnSpc>
              <a:spcBef>
                <a:spcPts val="0"/>
              </a:spcBef>
              <a:spcAft>
                <a:spcPts val="0"/>
              </a:spcAft>
              <a:buClr>
                <a:srgbClr val="E122BB"/>
              </a:buClr>
              <a:buSzPts val="2000"/>
              <a:buFont typeface="Montserrat"/>
              <a:buChar char="●"/>
            </a:pPr>
            <a:r>
              <a:rPr b="1" i="0" lang="es-419" sz="2000" u="none" cap="none" strike="noStrike">
                <a:solidFill>
                  <a:srgbClr val="E122BB"/>
                </a:solidFill>
                <a:highlight>
                  <a:schemeClr val="dk1"/>
                </a:highlight>
                <a:latin typeface="Montserrat"/>
                <a:ea typeface="Montserrat"/>
                <a:cs typeface="Montserrat"/>
                <a:sym typeface="Montserrat"/>
              </a:rPr>
              <a:t>Adaptable</a:t>
            </a:r>
            <a:endParaRPr b="1" i="0" sz="2000" u="none" cap="none" strike="noStrike">
              <a:solidFill>
                <a:srgbClr val="E122BB"/>
              </a:solidFill>
              <a:highlight>
                <a:schemeClr val="dk1"/>
              </a:highlight>
              <a:latin typeface="Montserrat"/>
              <a:ea typeface="Montserrat"/>
              <a:cs typeface="Montserrat"/>
              <a:sym typeface="Montserrat"/>
            </a:endParaRPr>
          </a:p>
          <a:p>
            <a:pPr indent="-355600" lvl="0" marL="457200" marR="0" rtl="0" algn="l">
              <a:lnSpc>
                <a:spcPct val="115000"/>
              </a:lnSpc>
              <a:spcBef>
                <a:spcPts val="0"/>
              </a:spcBef>
              <a:spcAft>
                <a:spcPts val="0"/>
              </a:spcAft>
              <a:buClr>
                <a:srgbClr val="E122BB"/>
              </a:buClr>
              <a:buSzPts val="2000"/>
              <a:buFont typeface="Montserrat"/>
              <a:buChar char="●"/>
            </a:pPr>
            <a:r>
              <a:rPr b="1" i="0" lang="es-419" sz="2000" u="none" cap="none" strike="noStrike">
                <a:solidFill>
                  <a:srgbClr val="E122BB"/>
                </a:solidFill>
                <a:highlight>
                  <a:schemeClr val="dk1"/>
                </a:highlight>
                <a:latin typeface="Montserrat"/>
                <a:ea typeface="Montserrat"/>
                <a:cs typeface="Montserrat"/>
                <a:sym typeface="Montserrat"/>
              </a:rPr>
              <a:t>Interpretado</a:t>
            </a:r>
            <a:endParaRPr b="1" i="0" sz="2000" u="none" cap="none" strike="noStrike">
              <a:solidFill>
                <a:srgbClr val="E122BB"/>
              </a:solidFill>
              <a:highlight>
                <a:schemeClr val="dk1"/>
              </a:highlight>
              <a:latin typeface="Montserrat"/>
              <a:ea typeface="Montserrat"/>
              <a:cs typeface="Montserrat"/>
              <a:sym typeface="Montserrat"/>
            </a:endParaRPr>
          </a:p>
          <a:p>
            <a:pPr indent="-355600" lvl="0" marL="457200" marR="0" rtl="0" algn="l">
              <a:lnSpc>
                <a:spcPct val="115000"/>
              </a:lnSpc>
              <a:spcBef>
                <a:spcPts val="0"/>
              </a:spcBef>
              <a:spcAft>
                <a:spcPts val="0"/>
              </a:spcAft>
              <a:buClr>
                <a:srgbClr val="E122BB"/>
              </a:buClr>
              <a:buSzPts val="2000"/>
              <a:buFont typeface="Montserrat"/>
              <a:buChar char="●"/>
            </a:pPr>
            <a:r>
              <a:rPr b="1" i="0" lang="es-419" sz="2000" u="none" cap="none" strike="noStrike">
                <a:solidFill>
                  <a:srgbClr val="E122BB"/>
                </a:solidFill>
                <a:highlight>
                  <a:schemeClr val="dk1"/>
                </a:highlight>
                <a:latin typeface="Montserrat"/>
                <a:ea typeface="Montserrat"/>
                <a:cs typeface="Montserrat"/>
                <a:sym typeface="Montserrat"/>
              </a:rPr>
              <a:t>Alto rendimiento</a:t>
            </a:r>
            <a:endParaRPr b="1" i="0" sz="2000" u="none" cap="none" strike="noStrike">
              <a:solidFill>
                <a:srgbClr val="E122BB"/>
              </a:solidFill>
              <a:highlight>
                <a:schemeClr val="dk1"/>
              </a:highlight>
              <a:latin typeface="Montserrat"/>
              <a:ea typeface="Montserrat"/>
              <a:cs typeface="Montserrat"/>
              <a:sym typeface="Montserrat"/>
            </a:endParaRPr>
          </a:p>
          <a:p>
            <a:pPr indent="-355600" lvl="0" marL="457200" marR="0" rtl="0" algn="l">
              <a:lnSpc>
                <a:spcPct val="115000"/>
              </a:lnSpc>
              <a:spcBef>
                <a:spcPts val="0"/>
              </a:spcBef>
              <a:spcAft>
                <a:spcPts val="0"/>
              </a:spcAft>
              <a:buClr>
                <a:srgbClr val="E122BB"/>
              </a:buClr>
              <a:buSzPts val="2000"/>
              <a:buFont typeface="Montserrat"/>
              <a:buChar char="●"/>
            </a:pPr>
            <a:r>
              <a:rPr b="1" i="0" lang="es-419" sz="2000" u="none" cap="none" strike="noStrike">
                <a:solidFill>
                  <a:srgbClr val="E122BB"/>
                </a:solidFill>
                <a:highlight>
                  <a:schemeClr val="dk1"/>
                </a:highlight>
                <a:latin typeface="Montserrat"/>
                <a:ea typeface="Montserrat"/>
                <a:cs typeface="Montserrat"/>
                <a:sym typeface="Montserrat"/>
              </a:rPr>
              <a:t>Multihilo</a:t>
            </a:r>
            <a:endParaRPr b="1" i="0" sz="2000" u="none" cap="none" strike="noStrike">
              <a:solidFill>
                <a:srgbClr val="E122BB"/>
              </a:solidFill>
              <a:highlight>
                <a:schemeClr val="dk1"/>
              </a:highlight>
              <a:latin typeface="Montserrat"/>
              <a:ea typeface="Montserrat"/>
              <a:cs typeface="Montserrat"/>
              <a:sym typeface="Montserrat"/>
            </a:endParaRPr>
          </a:p>
          <a:p>
            <a:pPr indent="-355600" lvl="0" marL="457200" marR="0" rtl="0" algn="l">
              <a:lnSpc>
                <a:spcPct val="115000"/>
              </a:lnSpc>
              <a:spcBef>
                <a:spcPts val="0"/>
              </a:spcBef>
              <a:spcAft>
                <a:spcPts val="0"/>
              </a:spcAft>
              <a:buClr>
                <a:srgbClr val="E122BB"/>
              </a:buClr>
              <a:buSzPts val="2000"/>
              <a:buFont typeface="Montserrat"/>
              <a:buChar char="●"/>
            </a:pPr>
            <a:r>
              <a:rPr b="1" i="0" lang="es-419" sz="2000" u="none" cap="none" strike="noStrike">
                <a:solidFill>
                  <a:srgbClr val="E122BB"/>
                </a:solidFill>
                <a:highlight>
                  <a:schemeClr val="dk1"/>
                </a:highlight>
                <a:latin typeface="Montserrat"/>
                <a:ea typeface="Montserrat"/>
                <a:cs typeface="Montserrat"/>
                <a:sym typeface="Montserrat"/>
              </a:rPr>
              <a:t>Dinámico</a:t>
            </a:r>
            <a:endParaRPr b="1" i="0" sz="2000" u="none" cap="none" strike="noStrike">
              <a:solidFill>
                <a:srgbClr val="E122BB"/>
              </a:solidFill>
              <a:highlight>
                <a:schemeClr val="dk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